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397" r:id="rId3"/>
    <p:sldId id="356" r:id="rId4"/>
    <p:sldId id="398" r:id="rId5"/>
    <p:sldId id="480" r:id="rId6"/>
    <p:sldId id="479" r:id="rId7"/>
    <p:sldId id="399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560" r:id="rId16"/>
    <p:sldId id="488" r:id="rId17"/>
    <p:sldId id="489" r:id="rId18"/>
    <p:sldId id="490" r:id="rId19"/>
    <p:sldId id="491" r:id="rId20"/>
    <p:sldId id="492" r:id="rId21"/>
    <p:sldId id="494" r:id="rId22"/>
    <p:sldId id="495" r:id="rId23"/>
    <p:sldId id="496" r:id="rId24"/>
    <p:sldId id="497" r:id="rId25"/>
    <p:sldId id="499" r:id="rId26"/>
    <p:sldId id="559" r:id="rId27"/>
    <p:sldId id="498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2" r:id="rId60"/>
    <p:sldId id="533" r:id="rId61"/>
    <p:sldId id="534" r:id="rId62"/>
    <p:sldId id="535" r:id="rId63"/>
    <p:sldId id="537" r:id="rId64"/>
    <p:sldId id="536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8" r:id="rId85"/>
    <p:sldId id="557" r:id="rId8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" id="{177859AD-969F-45E7-BB59-FCF5B9A55035}">
          <p14:sldIdLst>
            <p14:sldId id="256"/>
            <p14:sldId id="397"/>
            <p14:sldId id="356"/>
            <p14:sldId id="398"/>
            <p14:sldId id="480"/>
            <p14:sldId id="479"/>
            <p14:sldId id="399"/>
            <p14:sldId id="481"/>
            <p14:sldId id="482"/>
            <p14:sldId id="483"/>
            <p14:sldId id="484"/>
            <p14:sldId id="485"/>
            <p14:sldId id="486"/>
            <p14:sldId id="487"/>
            <p14:sldId id="560"/>
            <p14:sldId id="488"/>
            <p14:sldId id="489"/>
            <p14:sldId id="490"/>
            <p14:sldId id="491"/>
            <p14:sldId id="492"/>
            <p14:sldId id="494"/>
            <p14:sldId id="495"/>
            <p14:sldId id="496"/>
            <p14:sldId id="497"/>
            <p14:sldId id="499"/>
            <p14:sldId id="559"/>
            <p14:sldId id="498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7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도훈" initials="권" lastIdx="4" clrIdx="0">
    <p:extLst>
      <p:ext uri="{19B8F6BF-5375-455C-9EA6-DF929625EA0E}">
        <p15:presenceInfo xmlns:p15="http://schemas.microsoft.com/office/powerpoint/2012/main" userId="6432264f492392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E3A"/>
    <a:srgbClr val="000000"/>
    <a:srgbClr val="9AD9F8"/>
    <a:srgbClr val="FCEEE4"/>
    <a:srgbClr val="E8F5FC"/>
    <a:srgbClr val="FFFFFF"/>
    <a:srgbClr val="09F536"/>
    <a:srgbClr val="B7DBFB"/>
    <a:srgbClr val="FF8F8F"/>
    <a:srgbClr val="D4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754525-68C0-4E64-ADDE-35CA9AB186D1}" v="9" dt="2025-07-22T08:32:18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796" autoAdjust="0"/>
  </p:normalViewPr>
  <p:slideViewPr>
    <p:cSldViewPr snapToGrid="0">
      <p:cViewPr varScale="1">
        <p:scale>
          <a:sx n="88" d="100"/>
          <a:sy n="88" d="100"/>
        </p:scale>
        <p:origin x="12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53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8ACFEC-7EEF-C026-6410-636DA100E8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3E9990-5C64-660D-4E81-12DED008A4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0A58877-22D3-46E0-AF80-928AFD547ED3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377248-5F80-9452-7E7A-027AE553F8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A0EE6A-0369-E84F-33E9-2901751AB6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F75BAEE-885C-42A8-85DC-ED955B1B9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96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8F00E84-7050-478E-A691-D35819EE2096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A1C2A6-8CAA-41C7-89B1-10F08D57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72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55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4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0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9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69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3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260E-CE51-2876-9834-E1A7F09D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785EF-24C1-8E76-A274-FDF671474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3584E9-672A-66F0-45A3-7C7A2B685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9B3E5-95D8-7336-51AC-54624132E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2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96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09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A84-379F-1C27-3BB5-F85F4A0FB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8956E-9082-4B73-2000-F4805D322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7518C-7F4E-2A96-1CA2-1A93FBB3A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850CB-E31B-FC75-6979-8D3DB6D9A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8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9D40-D617-4572-3EBD-AFF1D5FD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7F283-9219-CCAD-CD56-D8E5E82B8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4F9E26-4C85-D4FE-947E-5EDAB614E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DA51A9-66D5-848F-7693-083A62FE7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6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3E0C-EE6D-2825-163C-93C1ABE3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27F307-BB70-1041-F336-95E2B153F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6C0FC-FA6F-246F-4213-4BB57447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253DB-415E-BFC0-B7B6-1E805DC3A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48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D8A65-26CE-3166-DE7E-8D77140D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2FD03-79BA-9AEE-F0A1-C2DD44B90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52B6CA-6693-A025-BD01-99EABF261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E43A0-DDBA-582F-4DB4-E47F6F3C7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04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3BA9B-81FC-39E5-A50E-27D28F8D5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2AA68F-0566-6D59-9AD3-19ED1D48A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D9E68-E50F-0B56-0CEF-CEFD25B5F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6A0CC-CDD3-69E1-E184-46FBE6984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04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E148-1963-D049-BA11-039B0E12D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BC979-0CCE-C508-1C1B-2C599DF15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48104A-240A-4719-FC85-EDEBFA292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659BA-F0A7-2BC4-83E1-35C21C50B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DC76-734D-A8BD-A509-C0454182D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E7C29-F7D6-F889-4A44-A9B695D9A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B3B8DF-3EAD-9FEF-29BC-9AA9E5C26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2C61B-EEBC-CF69-54DF-42CDB7AB2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24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F03B-1D2C-3B77-5850-AE8AB808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76B6F-5552-F435-8017-F4D200E4C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7892D-0B1A-1145-CB30-44F55BF3A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27F66-DD25-C5E7-4F5A-E082BC2EE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7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F03B-1D2C-3B77-5850-AE8AB808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76B6F-5552-F435-8017-F4D200E4C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7892D-0B1A-1145-CB30-44F55BF3A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27F66-DD25-C5E7-4F5A-E082BC2EE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69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6AAF8-1F95-7E46-F987-4C0D20B3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40C260-25F1-A971-F906-C6BC2FECD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7F3305-114C-8186-5BE6-C23803E82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A1DAD-128A-2C53-3972-220D2333F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3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F03B-1D2C-3B77-5850-AE8AB808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76B6F-5552-F435-8017-F4D200E4C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7892D-0B1A-1145-CB30-44F55BF3A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27F66-DD25-C5E7-4F5A-E082BC2EE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59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F03B-1D2C-3B77-5850-AE8AB808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76B6F-5552-F435-8017-F4D200E4C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7892D-0B1A-1145-CB30-44F55BF3A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27F66-DD25-C5E7-4F5A-E082BC2EE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4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3E0C-EE6D-2825-163C-93C1ABE3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27F307-BB70-1041-F336-95E2B153F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6C0FC-FA6F-246F-4213-4BB57447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253DB-415E-BFC0-B7B6-1E805DC3A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3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95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F03B-1D2C-3B77-5850-AE8AB808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76B6F-5552-F435-8017-F4D200E4C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7892D-0B1A-1145-CB30-44F55BF3A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27F66-DD25-C5E7-4F5A-E082BC2EE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7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7EE16-D740-DF90-D8F2-751642DE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5ACF37-3AC6-E9F7-99B1-DCF0063F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25679-11AC-06D1-9C98-D2F8D4DFA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9542B1-9CC0-3E81-159F-AB49D3578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5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5580-A347-6BEA-28D1-A064705F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56C571-6C33-02AC-9F9B-D4320D40B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9C4706-DEB3-1286-8B90-CFFC06011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C56973-038F-766B-41B6-0F796F994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1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F2E0D-8BB0-A945-E7D9-4462F5911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8E9E2C-2FD6-1B33-FEAC-D649AD488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8A2D34-84FE-B2B6-AA2E-C3383342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AEFB7-E497-C8CB-02FA-6B5BD2877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71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D4676-DF78-A4BB-9E08-843CF7E8A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F7509F-37AB-314B-90C4-91F3C8256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F1AA8E-D04C-9E43-CE89-392A496E8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0A34F-8F66-B13F-3C44-8FA41CD31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3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3708-7D4E-1F59-DC67-D7A6A9F0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1E0110-F5A4-53FF-7997-0F00F9E7F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C19447-6555-0764-0B5C-6845FAC65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B9CBA-2D51-FDBC-7EDF-32EED396B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12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1AD7-DB6F-7BB1-AA87-8E02A134B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B0C738-08C5-8126-FF65-A51BB1C0C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5D16E-E92C-BC4E-A161-57FDB0D13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15631-F54F-DEE8-3172-243737AFD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49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2B9C-D441-1546-630F-322897AD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FC1B1A-ED99-5783-0846-40395BC4A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B10A31-296D-4454-6634-F19649A7E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F7AC6-0BD5-B435-C4EC-0F669A273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58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78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4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70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33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66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04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9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3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92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5C4D-BCC5-4992-0317-A3D44EDD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79352-10CF-CB91-3CD2-B62802F86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276A8-5A43-F807-D731-C1A2EB37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5A550-65D9-1272-EDCC-C37396051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4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37C9-93D3-D493-E901-DB890EA3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38C3BE-DBFE-A3E9-ABD7-4D7936BB9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7AB85-8A10-19D9-7A45-8F812EF77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D0210-0825-0B74-B119-34A323BC4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56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61D4-F1A7-3A2B-660B-CB729C7D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503983-CFEC-32D1-C196-8CE206B81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7F12EE-C003-C92E-B37A-4EEE8A371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5C66F-C564-CA63-ACD5-9526C280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32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8969-3988-C17A-F8A9-A269F08E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8A4E22-8244-6E3A-9561-F0B004564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1A018-EBA0-4684-63EB-22525D720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1EBE30-3639-CD99-0FCB-E3EA7D791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92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0EC80-3E99-36C7-9685-FBF6BA4E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771A8B-FC59-5A14-4E3C-B2B727A13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9331B2-6A43-0A63-442F-2D2D99045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BB415-DEDB-1A5B-4A4D-EDFE17253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80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3532-0CF8-681B-A0E9-740C7ADB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C3A3A0-350C-5FB4-556E-C2738E80F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2A760E-1C04-27D0-626A-90761EF34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F79BA-ABEA-13A4-45CE-77737FA95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30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1D236-8DFB-6EAE-D309-DFA2ACBA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9C4687-2C7C-829F-B566-BEB0C8E85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E4417B-074E-C584-04BE-F89792AEB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A3B5C-A6D1-B449-8084-21D3811F5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89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8A3A-B7F0-6264-7FA5-602865CF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9EB0D-CC39-1A4E-B2F7-08409FDC6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A4A085-61E9-B849-6107-60EDDFE04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A88C3-EB4A-4E7A-8D93-73CA7A1D7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96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3E0C-EE6D-2825-163C-93C1ABE3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27F307-BB70-1041-F336-95E2B153F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6C0FC-FA6F-246F-4213-4BB57447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253DB-415E-BFC0-B7B6-1E805DC3A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358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20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891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850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A1952-B184-F0C8-D06D-78FC031B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F4338-B95D-0A41-61FD-D12C6F34E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057CD-4204-044E-2184-AC981CF1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946C-C124-A3F6-2134-A4DAA41B4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C2A6-8CAA-41C7-89B1-10F08D5727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A8860C9A-95D5-2E66-1F97-F3BAE58F3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8514"/>
            <a:ext cx="9144000" cy="183310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altLang="ko-KR" sz="4400" b="1" dirty="0"/>
              <a:t>Quantum key distribution</a:t>
            </a:r>
            <a:endParaRPr lang="ko-KR" altLang="en-US" sz="4400" b="1" dirty="0"/>
          </a:p>
        </p:txBody>
      </p:sp>
      <p:sp>
        <p:nvSpPr>
          <p:cNvPr id="8" name="부제목 4">
            <a:extLst>
              <a:ext uri="{FF2B5EF4-FFF2-40B4-BE49-F238E27FC236}">
                <a16:creationId xmlns:a16="http://schemas.microsoft.com/office/drawing/2014/main" id="{E52BBB55-223D-7214-128F-42EBE05E7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8897"/>
            <a:ext cx="9144000" cy="59615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altLang="ko-KR" b="1" dirty="0" err="1"/>
              <a:t>Kyungmin</a:t>
            </a:r>
            <a:r>
              <a:rPr lang="en-US" altLang="ko-KR" b="1" dirty="0"/>
              <a:t> Kwon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F9057C-73EF-80C8-279D-BFBD91768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4" r="25658"/>
          <a:stretch/>
        </p:blipFill>
        <p:spPr>
          <a:xfrm>
            <a:off x="1273627" y="909206"/>
            <a:ext cx="5440681" cy="5264996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2483C7-FD40-C2AE-FF05-8CC685D223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" y="6174202"/>
            <a:ext cx="1061357" cy="63039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C58EBB6-DED5-6C74-B836-1B3AD9C15A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0" b="19777"/>
          <a:stretch>
            <a:fillRect/>
          </a:stretch>
        </p:blipFill>
        <p:spPr bwMode="auto">
          <a:xfrm>
            <a:off x="10124942" y="6292629"/>
            <a:ext cx="1985282" cy="5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33DED-C423-9B22-9281-28B1D38A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085CE-E40B-CF9A-09A6-D7BC12E86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1A1EB-BB74-A4FF-B47D-0F1F0B79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21815-8068-8DBE-2F58-9EDB3109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4D97FB-B277-97DF-E1E4-015E68DE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1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3B83D-7BD2-D703-4AB8-1A5EE877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617BB-A873-6844-0C5D-A1AE5233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106F8-6884-CFC3-5AFC-60D5B7B8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D43F49-9798-994A-B165-D6178C3D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B6E09-E3BA-BE19-D426-EA435136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14D3C-761A-F85B-1AD9-D62BE090E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71" y="1831068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0A71E-0EBE-5692-6D2C-D59F9B6C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743" y="6356350"/>
            <a:ext cx="2743200" cy="365125"/>
          </a:xfrm>
        </p:spPr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9B0EE2-F282-EE12-44CE-2BF1CCAE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831"/>
            <a:ext cx="12192000" cy="647246"/>
          </a:xfrm>
        </p:spPr>
        <p:txBody>
          <a:bodyPr>
            <a:normAutofit/>
          </a:bodyPr>
          <a:lstStyle>
            <a:lvl1pPr algn="ctr">
              <a:defRPr sz="28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58D10F-D822-2006-88CF-FF890BEFF20E}"/>
              </a:ext>
            </a:extLst>
          </p:cNvPr>
          <p:cNvCxnSpPr>
            <a:cxnSpLocks/>
          </p:cNvCxnSpPr>
          <p:nvPr userDrawn="1"/>
        </p:nvCxnSpPr>
        <p:spPr>
          <a:xfrm>
            <a:off x="201386" y="772885"/>
            <a:ext cx="11794671" cy="10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3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7D01-DC1D-B95A-023C-E2EF713E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D8159-222C-C92A-6210-535B6F60C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55CF4-1B9B-EAD1-2F89-3E8BF709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0FDB7-41B4-48D9-0654-2BA0EC17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5BAAD-5D82-1B31-2ADA-6F9570C9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8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248-1C98-2562-EA6B-DC1DA90B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F2F09-2E88-54F9-A12D-F505912ED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99486-5447-D988-C0B8-6333A12FC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74D9D-BC31-AFDC-71EE-41F6F8F1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150D9-A6BD-EB1B-412D-6F865CCB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9091A6-64B7-D94C-865B-36FB44B7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6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63A6F-CDA9-E063-634C-FAB82A49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7CB71-7485-3406-DD35-37E83884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AA9063-FE45-57FB-6A00-8FEF77733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C63B89-6F3B-DB78-A3C6-12A36A606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7C3DDD-3605-45D0-4900-B534FB704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FB8964-5B47-FC24-0932-64202033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9ED8B7-3E5B-5DD8-475D-48D3B3A6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F2F6EB-387F-254B-E91B-DDC84F9D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9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E65A2-2522-561B-4605-5406A854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88D6E5-F775-35FE-F9F2-D265F8A6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DD8724-7E25-ADA0-7342-28B0BAE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85B2B-7104-C218-0269-2A0D4F1C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7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343A72-439F-EB30-45D7-09748C37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D29CE9-615C-3D6A-E8DB-9B423597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92816-66DD-B346-E9D2-9A5FA333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7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9E80B-1D8C-C397-81E5-68F1510E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1277F-597A-ADFB-517C-44B003B0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4721D-9432-C2E7-5EFA-8930D9B8F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0D23D0-BD4D-16F9-6485-3F0CB5C0E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FA749-656F-1E97-FFE6-8543F5AC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A4EBD-5179-6483-D373-1FDC3AFA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0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2F06-5B3D-83F5-4973-A1861F9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8F211C-30F5-C751-903E-08CF74F9C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5ED781-5061-E09B-FFAD-C772361DA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17070-5A02-EC4A-1B1D-95793181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0CD7D-A4AE-82F9-B88C-594CD2B2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7D1D20-8B9E-0003-420B-8A94817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1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7718BC-94BB-AF9D-7339-83AD45F7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023C1-DB2E-6219-E364-A78D15665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43877-7082-F3D3-95A9-F81C55637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2F9FD-D4D1-4CAC-823B-D9D3077570C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A37DA-7FC3-7B68-F7A5-CE3BD663A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8B92E-4F4D-53D9-F7E8-3458DCF51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AD93E-945E-402D-BD53-90960E0E0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90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.png"/><Relationship Id="rId7" Type="http://schemas.openxmlformats.org/officeDocument/2006/relationships/image" Target="../media/image105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27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07.png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48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01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67.png"/><Relationship Id="rId10" Type="http://schemas.openxmlformats.org/officeDocument/2006/relationships/image" Target="../media/image171.png"/><Relationship Id="rId4" Type="http://schemas.openxmlformats.org/officeDocument/2006/relationships/image" Target="../media/image99.png"/><Relationship Id="rId9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4.png"/><Relationship Id="rId5" Type="http://schemas.openxmlformats.org/officeDocument/2006/relationships/image" Target="../media/image177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4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9" Type="http://schemas.openxmlformats.org/officeDocument/2006/relationships/image" Target="../media/image2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3.png"/><Relationship Id="rId10" Type="http://schemas.openxmlformats.org/officeDocument/2006/relationships/image" Target="../media/image232.png"/><Relationship Id="rId9" Type="http://schemas.openxmlformats.org/officeDocument/2006/relationships/image" Target="../media/image2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8.png"/><Relationship Id="rId9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4.png"/><Relationship Id="rId15" Type="http://schemas.openxmlformats.org/officeDocument/2006/relationships/image" Target="../media/image248.png"/><Relationship Id="rId14" Type="http://schemas.openxmlformats.org/officeDocument/2006/relationships/image" Target="../media/image2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2.png"/><Relationship Id="rId9" Type="http://schemas.openxmlformats.org/officeDocument/2006/relationships/image" Target="../media/image250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8.png"/><Relationship Id="rId3" Type="http://schemas.openxmlformats.org/officeDocument/2006/relationships/image" Target="../media/image254.png"/><Relationship Id="rId12" Type="http://schemas.openxmlformats.org/officeDocument/2006/relationships/image" Target="../media/image267.png"/><Relationship Id="rId17" Type="http://schemas.openxmlformats.org/officeDocument/2006/relationships/image" Target="../media/image274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16.png"/><Relationship Id="rId4" Type="http://schemas.openxmlformats.org/officeDocument/2006/relationships/image" Target="../media/image255.png"/><Relationship Id="rId14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3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0" Type="http://schemas.openxmlformats.org/officeDocument/2006/relationships/image" Target="../media/image222.png"/><Relationship Id="rId9" Type="http://schemas.openxmlformats.org/officeDocument/2006/relationships/image" Target="../media/image2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23.png"/><Relationship Id="rId7" Type="http://schemas.openxmlformats.org/officeDocument/2006/relationships/image" Target="../media/image281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5.png"/><Relationship Id="rId9" Type="http://schemas.openxmlformats.org/officeDocument/2006/relationships/image" Target="../media/image2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87.png"/><Relationship Id="rId4" Type="http://schemas.openxmlformats.org/officeDocument/2006/relationships/image" Target="../media/image2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251.png"/><Relationship Id="rId7" Type="http://schemas.openxmlformats.org/officeDocument/2006/relationships/image" Target="../media/image294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42.png"/><Relationship Id="rId10" Type="http://schemas.openxmlformats.org/officeDocument/2006/relationships/image" Target="../media/image2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9" Type="http://schemas.openxmlformats.org/officeDocument/2006/relationships/image" Target="../media/image3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72.png"/><Relationship Id="rId9" Type="http://schemas.openxmlformats.org/officeDocument/2006/relationships/image" Target="../media/image2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5" Type="http://schemas.openxmlformats.org/officeDocument/2006/relationships/image" Target="../media/image34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_rels/slide7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5.pn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5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9" Type="http://schemas.openxmlformats.org/officeDocument/2006/relationships/image" Target="../media/image3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68.png"/><Relationship Id="rId9" Type="http://schemas.openxmlformats.org/officeDocument/2006/relationships/image" Target="../media/image36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369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2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1" Type="http://schemas.openxmlformats.org/officeDocument/2006/relationships/image" Target="../media/image316.png"/><Relationship Id="rId5" Type="http://schemas.openxmlformats.org/officeDocument/2006/relationships/image" Target="../media/image301.png"/><Relationship Id="rId10" Type="http://schemas.openxmlformats.org/officeDocument/2006/relationships/image" Target="../media/image311.png"/><Relationship Id="rId4" Type="http://schemas.openxmlformats.org/officeDocument/2006/relationships/image" Target="../media/image300.png"/><Relationship Id="rId9" Type="http://schemas.openxmlformats.org/officeDocument/2006/relationships/image" Target="../media/image3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0B60A990-830E-E4EC-EAE7-178FFD8FF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609593"/>
            <a:ext cx="12191999" cy="3383747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Study CH-1</a:t>
            </a:r>
            <a:b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Boyd, R. W. </a:t>
            </a:r>
            <a:r>
              <a:rPr lang="en-US" altLang="ko-KR" sz="28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 optics</a:t>
            </a:r>
            <a:r>
              <a:rPr lang="en-US" altLang="ko-KR" sz="2800" b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(4th ed.)</a:t>
            </a:r>
            <a:endParaRPr lang="ko-KR" altLang="en-US" sz="4000" b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id="{8C075FFF-0534-5B0C-6BD0-F90BF45BE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" y="4652256"/>
            <a:ext cx="12191998" cy="596151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ko-KR" sz="2400" b="1" dirty="0"/>
              <a:t>Kyungmin Kwon</a:t>
            </a:r>
          </a:p>
        </p:txBody>
      </p:sp>
    </p:spTree>
    <p:extLst>
      <p:ext uri="{BB962C8B-B14F-4D97-AF65-F5344CB8AC3E}">
        <p14:creationId xmlns:p14="http://schemas.microsoft.com/office/powerpoint/2010/main" val="292894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Sum and Difference-Frequency Generation (cont.)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complex amplitudes of the various frequencies of the nonlinear polarizations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28E039F-6A46-4640-A59C-1DE24D3E2747}"/>
                  </a:ext>
                </a:extLst>
              </p:cNvPr>
              <p:cNvSpPr/>
              <p:nvPr/>
            </p:nvSpPr>
            <p:spPr>
              <a:xfrm>
                <a:off x="757912" y="2442542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Labeling each terms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28E039F-6A46-4640-A59C-1DE24D3E2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12" y="2442542"/>
                <a:ext cx="10779664" cy="387927"/>
              </a:xfrm>
              <a:prstGeom prst="rect">
                <a:avLst/>
              </a:prstGeom>
              <a:blipFill>
                <a:blip r:embed="rId3"/>
                <a:stretch>
                  <a:fillRect l="-339" t="-107937" b="-182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/>
              <p:nvPr/>
            </p:nvSpPr>
            <p:spPr>
              <a:xfrm>
                <a:off x="-5" y="3036467"/>
                <a:ext cx="12192001" cy="13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" y="3036467"/>
                <a:ext cx="12192001" cy="1330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C190A6-090B-4B40-8636-68325E78DC18}"/>
              </a:ext>
            </a:extLst>
          </p:cNvPr>
          <p:cNvSpPr/>
          <p:nvPr/>
        </p:nvSpPr>
        <p:spPr>
          <a:xfrm>
            <a:off x="757912" y="4533264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Response at the negative frequency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B63F2-B76A-4268-8521-08B20FC18E47}"/>
                  </a:ext>
                </a:extLst>
              </p:cNvPr>
              <p:cNvSpPr txBox="1"/>
              <p:nvPr/>
            </p:nvSpPr>
            <p:spPr>
              <a:xfrm>
                <a:off x="-5" y="1548066"/>
                <a:ext cx="12192000" cy="569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B63F2-B76A-4268-8521-08B20FC18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" y="1548066"/>
                <a:ext cx="12192000" cy="569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F4D081E-D4A7-450D-B762-FFFED6488D09}"/>
              </a:ext>
            </a:extLst>
          </p:cNvPr>
          <p:cNvSpPr txBox="1"/>
          <p:nvPr/>
        </p:nvSpPr>
        <p:spPr>
          <a:xfrm>
            <a:off x="3054454" y="3113406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711E5-926D-4271-931A-5E80F9045103}"/>
              </a:ext>
            </a:extLst>
          </p:cNvPr>
          <p:cNvSpPr txBox="1"/>
          <p:nvPr/>
        </p:nvSpPr>
        <p:spPr>
          <a:xfrm>
            <a:off x="8424313" y="3113406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8CFEF-9F9E-4B8F-B918-456FD20A023E}"/>
              </a:ext>
            </a:extLst>
          </p:cNvPr>
          <p:cNvSpPr txBox="1"/>
          <p:nvPr/>
        </p:nvSpPr>
        <p:spPr>
          <a:xfrm>
            <a:off x="2272012" y="3528899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9A6B4-D081-4376-BE2A-9ED25E1A9A16}"/>
              </a:ext>
            </a:extLst>
          </p:cNvPr>
          <p:cNvSpPr txBox="1"/>
          <p:nvPr/>
        </p:nvSpPr>
        <p:spPr>
          <a:xfrm>
            <a:off x="9137546" y="3553823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2FC2F-04F0-4BC7-99BA-EF9196DA27F4}"/>
              </a:ext>
            </a:extLst>
          </p:cNvPr>
          <p:cNvSpPr txBox="1"/>
          <p:nvPr/>
        </p:nvSpPr>
        <p:spPr>
          <a:xfrm>
            <a:off x="7721122" y="3986308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0ABBED-D8E6-47CA-9594-7C61321A1451}"/>
                  </a:ext>
                </a:extLst>
              </p:cNvPr>
              <p:cNvSpPr txBox="1"/>
              <p:nvPr/>
            </p:nvSpPr>
            <p:spPr>
              <a:xfrm>
                <a:off x="-6" y="5109615"/>
                <a:ext cx="12192001" cy="924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0ABBED-D8E6-47CA-9594-7C61321A1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" y="5109615"/>
                <a:ext cx="12192001" cy="924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0BFD1E2-CA79-4990-8A69-BE1B5C33E406}"/>
              </a:ext>
            </a:extLst>
          </p:cNvPr>
          <p:cNvSpPr txBox="1"/>
          <p:nvPr/>
        </p:nvSpPr>
        <p:spPr>
          <a:xfrm>
            <a:off x="3054453" y="5186554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E7ECF0-8EC6-4D5C-83E2-F6CF20F44EF1}"/>
              </a:ext>
            </a:extLst>
          </p:cNvPr>
          <p:cNvSpPr txBox="1"/>
          <p:nvPr/>
        </p:nvSpPr>
        <p:spPr>
          <a:xfrm>
            <a:off x="8424312" y="5186554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61218F-A14A-49C2-B83C-0C41E4DAA4C5}"/>
              </a:ext>
            </a:extLst>
          </p:cNvPr>
          <p:cNvSpPr txBox="1"/>
          <p:nvPr/>
        </p:nvSpPr>
        <p:spPr>
          <a:xfrm>
            <a:off x="2272011" y="5602047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F63B3F-C44F-45A9-A1DB-A8E3A6EE1BA0}"/>
              </a:ext>
            </a:extLst>
          </p:cNvPr>
          <p:cNvSpPr txBox="1"/>
          <p:nvPr/>
        </p:nvSpPr>
        <p:spPr>
          <a:xfrm>
            <a:off x="9137545" y="5626971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DFG</a:t>
            </a:r>
          </a:p>
        </p:txBody>
      </p:sp>
    </p:spTree>
    <p:extLst>
      <p:ext uri="{BB962C8B-B14F-4D97-AF65-F5344CB8AC3E}">
        <p14:creationId xmlns:p14="http://schemas.microsoft.com/office/powerpoint/2010/main" val="161463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Phase-matching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Introduction to phase-matching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/>
              <p:nvPr/>
            </p:nvSpPr>
            <p:spPr>
              <a:xfrm>
                <a:off x="-5" y="2050350"/>
                <a:ext cx="12192001" cy="13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" y="2050350"/>
                <a:ext cx="12192001" cy="1330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C190A6-090B-4B40-8636-68325E78DC18}"/>
              </a:ext>
            </a:extLst>
          </p:cNvPr>
          <p:cNvSpPr/>
          <p:nvPr/>
        </p:nvSpPr>
        <p:spPr>
          <a:xfrm>
            <a:off x="757912" y="153905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Four different nonzero frequency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D081E-D4A7-450D-B762-FFFED6488D09}"/>
              </a:ext>
            </a:extLst>
          </p:cNvPr>
          <p:cNvSpPr txBox="1"/>
          <p:nvPr/>
        </p:nvSpPr>
        <p:spPr>
          <a:xfrm>
            <a:off x="3054454" y="2127289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711E5-926D-4271-931A-5E80F9045103}"/>
              </a:ext>
            </a:extLst>
          </p:cNvPr>
          <p:cNvSpPr txBox="1"/>
          <p:nvPr/>
        </p:nvSpPr>
        <p:spPr>
          <a:xfrm>
            <a:off x="8424313" y="2127289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8CFEF-9F9E-4B8F-B918-456FD20A023E}"/>
              </a:ext>
            </a:extLst>
          </p:cNvPr>
          <p:cNvSpPr txBox="1"/>
          <p:nvPr/>
        </p:nvSpPr>
        <p:spPr>
          <a:xfrm>
            <a:off x="2272012" y="2542782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9A6B4-D081-4376-BE2A-9ED25E1A9A16}"/>
              </a:ext>
            </a:extLst>
          </p:cNvPr>
          <p:cNvSpPr txBox="1"/>
          <p:nvPr/>
        </p:nvSpPr>
        <p:spPr>
          <a:xfrm>
            <a:off x="9137546" y="2567706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2FC2F-04F0-4BC7-99BA-EF9196DA27F4}"/>
              </a:ext>
            </a:extLst>
          </p:cNvPr>
          <p:cNvSpPr txBox="1"/>
          <p:nvPr/>
        </p:nvSpPr>
        <p:spPr>
          <a:xfrm>
            <a:off x="7721122" y="3000191"/>
            <a:ext cx="782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AE97EA-9882-4DCE-BFF3-E64D89002674}"/>
              </a:ext>
            </a:extLst>
          </p:cNvPr>
          <p:cNvSpPr/>
          <p:nvPr/>
        </p:nvSpPr>
        <p:spPr>
          <a:xfrm>
            <a:off x="757912" y="367143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Typically, no more than one of four frequency components are present in the nonlinear polarization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15B07F-2A60-47CE-BE93-0B8A5659E917}"/>
              </a:ext>
            </a:extLst>
          </p:cNvPr>
          <p:cNvSpPr/>
          <p:nvPr/>
        </p:nvSpPr>
        <p:spPr>
          <a:xfrm>
            <a:off x="1310251" y="4174129"/>
            <a:ext cx="1052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nonlinear polarization can efficiently produce an output signal only if a certain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phase-matching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condition is satisfied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500BCE-AB61-4D7F-95F6-B81716E12861}"/>
              </a:ext>
            </a:extLst>
          </p:cNvPr>
          <p:cNvSpPr/>
          <p:nvPr/>
        </p:nvSpPr>
        <p:spPr>
          <a:xfrm>
            <a:off x="1310251" y="4967094"/>
            <a:ext cx="1052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Usually this condition cannot be satisfied for more than one frequency component of the nonlinear polarization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952BA1-3C98-4006-9D0B-22A38CD89BD3}"/>
              </a:ext>
            </a:extLst>
          </p:cNvPr>
          <p:cNvSpPr/>
          <p:nvPr/>
        </p:nvSpPr>
        <p:spPr>
          <a:xfrm>
            <a:off x="757912" y="576005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Radiated frequencies are selected via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input polarization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crystal orientation</a:t>
            </a:r>
          </a:p>
        </p:txBody>
      </p:sp>
    </p:spTree>
    <p:extLst>
      <p:ext uri="{BB962C8B-B14F-4D97-AF65-F5344CB8AC3E}">
        <p14:creationId xmlns:p14="http://schemas.microsoft.com/office/powerpoint/2010/main" val="372863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Sum-Frequency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process of SFG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AE97EA-9882-4DCE-BFF3-E64D89002674}"/>
              </a:ext>
            </a:extLst>
          </p:cNvPr>
          <p:cNvSpPr/>
          <p:nvPr/>
        </p:nvSpPr>
        <p:spPr>
          <a:xfrm>
            <a:off x="910312" y="557737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produce : tunable radiation @ ultraviolet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2C074B-C5D5-4C9D-9E22-7DB9669858FB}"/>
                  </a:ext>
                </a:extLst>
              </p:cNvPr>
              <p:cNvSpPr txBox="1"/>
              <p:nvPr/>
            </p:nvSpPr>
            <p:spPr>
              <a:xfrm>
                <a:off x="0" y="3828591"/>
                <a:ext cx="12192000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2C074B-C5D5-4C9D-9E22-7DB96698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28591"/>
                <a:ext cx="12192000" cy="387927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C6488FE-8D2E-48FE-AAA6-79A739FD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725"/>
          <a:stretch>
            <a:fillRect/>
          </a:stretch>
        </p:blipFill>
        <p:spPr>
          <a:xfrm>
            <a:off x="2783002" y="1738219"/>
            <a:ext cx="6625996" cy="17960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95B1D3-1E92-400D-ADE4-9B8124034B43}"/>
              </a:ext>
            </a:extLst>
          </p:cNvPr>
          <p:cNvSpPr/>
          <p:nvPr/>
        </p:nvSpPr>
        <p:spPr>
          <a:xfrm>
            <a:off x="410212" y="5000642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 of SFG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264CBE-35ED-43AC-B84D-7EFA52717E66}"/>
              </a:ext>
            </a:extLst>
          </p:cNvPr>
          <p:cNvSpPr/>
          <p:nvPr/>
        </p:nvSpPr>
        <p:spPr>
          <a:xfrm>
            <a:off x="910312" y="4423914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SFG is analogous to that of SHG, except that in SFG the two input waves are at different frequencies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2DAF2A-C1F4-4213-AA59-11CD41105BCA}"/>
              </a:ext>
            </a:extLst>
          </p:cNvPr>
          <p:cNvSpPr/>
          <p:nvPr/>
        </p:nvSpPr>
        <p:spPr>
          <a:xfrm>
            <a:off x="910312" y="606714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Choosing the input waves : fixed frequency laser and frequency-tunable laser @ visible region</a:t>
            </a:r>
          </a:p>
        </p:txBody>
      </p:sp>
    </p:spTree>
    <p:extLst>
      <p:ext uri="{BB962C8B-B14F-4D97-AF65-F5344CB8AC3E}">
        <p14:creationId xmlns:p14="http://schemas.microsoft.com/office/powerpoint/2010/main" val="174972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Difference-Frequency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process of DFG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AE97EA-9882-4DCE-BFF3-E64D89002674}"/>
              </a:ext>
            </a:extLst>
          </p:cNvPr>
          <p:cNvSpPr/>
          <p:nvPr/>
        </p:nvSpPr>
        <p:spPr>
          <a:xfrm>
            <a:off x="910313" y="510058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produce : tunable radiation @ infrared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2C074B-C5D5-4C9D-9E22-7DB9669858FB}"/>
                  </a:ext>
                </a:extLst>
              </p:cNvPr>
              <p:cNvSpPr txBox="1"/>
              <p:nvPr/>
            </p:nvSpPr>
            <p:spPr>
              <a:xfrm>
                <a:off x="0" y="3828591"/>
                <a:ext cx="12192000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2C074B-C5D5-4C9D-9E22-7DB96698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28591"/>
                <a:ext cx="12192000" cy="387927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95B1D3-1E92-400D-ADE4-9B8124034B43}"/>
              </a:ext>
            </a:extLst>
          </p:cNvPr>
          <p:cNvSpPr/>
          <p:nvPr/>
        </p:nvSpPr>
        <p:spPr>
          <a:xfrm>
            <a:off x="410213" y="4523853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 of DFG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264CBE-35ED-43AC-B84D-7EFA52717E66}"/>
              </a:ext>
            </a:extLst>
          </p:cNvPr>
          <p:cNvSpPr/>
          <p:nvPr/>
        </p:nvSpPr>
        <p:spPr>
          <a:xfrm>
            <a:off x="410213" y="608270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DFG and SFG appear to be very similar processes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2DAF2A-C1F4-4213-AA59-11CD41105BCA}"/>
              </a:ext>
            </a:extLst>
          </p:cNvPr>
          <p:cNvSpPr/>
          <p:nvPr/>
        </p:nvSpPr>
        <p:spPr>
          <a:xfrm>
            <a:off x="910313" y="559035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By choosing the input waves : fixed frequency laser and frequency-tunable laser @ visible region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31C69-5170-4081-8CD1-B7E52357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953"/>
          <a:stretch>
            <a:fillRect/>
          </a:stretch>
        </p:blipFill>
        <p:spPr>
          <a:xfrm>
            <a:off x="2866581" y="1546980"/>
            <a:ext cx="6458838" cy="18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Optical parametric amplification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Difference between SFG and DFG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AE97EA-9882-4DCE-BFF3-E64D89002674}"/>
              </a:ext>
            </a:extLst>
          </p:cNvPr>
          <p:cNvSpPr/>
          <p:nvPr/>
        </p:nvSpPr>
        <p:spPr>
          <a:xfrm>
            <a:off x="910313" y="155055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Conservation of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2DAF2A-C1F4-4213-AA59-11CD41105BCA}"/>
                  </a:ext>
                </a:extLst>
              </p:cNvPr>
              <p:cNvSpPr/>
              <p:nvPr/>
            </p:nvSpPr>
            <p:spPr>
              <a:xfrm>
                <a:off x="910314" y="4234102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Photon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: A photon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is destroyed and a photon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is created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32DAF2A-C1F4-4213-AA59-11CD41105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4" y="4234102"/>
                <a:ext cx="10779664" cy="369332"/>
              </a:xfrm>
              <a:prstGeom prst="rect">
                <a:avLst/>
              </a:prstGeom>
              <a:blipFill>
                <a:blip r:embed="rId3"/>
                <a:stretch>
                  <a:fillRect l="-33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DDC409B4-7ED5-45A5-8614-4F3492D6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35" b="12751"/>
          <a:stretch/>
        </p:blipFill>
        <p:spPr>
          <a:xfrm>
            <a:off x="3155558" y="2061045"/>
            <a:ext cx="2389633" cy="1795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ABF4AA-E22D-4A0C-94E9-96FE4828B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13" b="23633"/>
          <a:stretch/>
        </p:blipFill>
        <p:spPr>
          <a:xfrm>
            <a:off x="6884894" y="1951561"/>
            <a:ext cx="2304971" cy="1795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69900-4026-40BF-B25E-848CC506F0DF}"/>
                  </a:ext>
                </a:extLst>
              </p:cNvPr>
              <p:cNvSpPr txBox="1"/>
              <p:nvPr/>
            </p:nvSpPr>
            <p:spPr>
              <a:xfrm>
                <a:off x="5184229" y="2353419"/>
                <a:ext cx="1622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69900-4026-40BF-B25E-848CC506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29" y="2353419"/>
                <a:ext cx="162261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1ABF4-9933-4B79-9CB6-51AF634E3506}"/>
                  </a:ext>
                </a:extLst>
              </p:cNvPr>
              <p:cNvSpPr txBox="1"/>
              <p:nvPr/>
            </p:nvSpPr>
            <p:spPr>
              <a:xfrm>
                <a:off x="5184229" y="2857585"/>
                <a:ext cx="24792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created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: destroyed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1ABF4-9933-4B79-9CB6-51AF634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29" y="2857585"/>
                <a:ext cx="2479261" cy="923330"/>
              </a:xfrm>
              <a:prstGeom prst="rect">
                <a:avLst/>
              </a:prstGeom>
              <a:blipFill>
                <a:blip r:embed="rId7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E79B99-2FCD-4BA3-B32C-0F9DCF73DF18}"/>
                  </a:ext>
                </a:extLst>
              </p:cNvPr>
              <p:cNvSpPr txBox="1"/>
              <p:nvPr/>
            </p:nvSpPr>
            <p:spPr>
              <a:xfrm>
                <a:off x="1219181" y="2330211"/>
                <a:ext cx="1622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E79B99-2FCD-4BA3-B32C-0F9DCF73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81" y="2330211"/>
                <a:ext cx="1622612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4E622-E8FF-4BA4-973B-E004435C69F7}"/>
                  </a:ext>
                </a:extLst>
              </p:cNvPr>
              <p:cNvSpPr txBox="1"/>
              <p:nvPr/>
            </p:nvSpPr>
            <p:spPr>
              <a:xfrm>
                <a:off x="1199253" y="2849301"/>
                <a:ext cx="24792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destroyed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: destroyed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14E622-E8FF-4BA4-973B-E004435C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53" y="2849301"/>
                <a:ext cx="2479261" cy="923330"/>
              </a:xfrm>
              <a:prstGeom prst="rect">
                <a:avLst/>
              </a:prstGeom>
              <a:blipFill>
                <a:blip r:embed="rId9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3DB48-8ACC-49E4-9C8E-04EBDBE0A4C5}"/>
              </a:ext>
            </a:extLst>
          </p:cNvPr>
          <p:cNvSpPr/>
          <p:nvPr/>
        </p:nvSpPr>
        <p:spPr>
          <a:xfrm>
            <a:off x="910313" y="5640857"/>
            <a:ext cx="11048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lower-frequency input field is amplified by the process of DFG 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8F8DF-E5A1-44E7-AC60-D0F633418C5A}"/>
              </a:ext>
            </a:extLst>
          </p:cNvPr>
          <p:cNvSpPr txBox="1"/>
          <p:nvPr/>
        </p:nvSpPr>
        <p:spPr>
          <a:xfrm>
            <a:off x="4019589" y="6260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parametric amplification</a:t>
            </a:r>
            <a:endParaRPr lang="ko-KR" altLang="en-US" dirty="0">
              <a:solidFill>
                <a:srgbClr val="F48E3A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D25E859-004F-41BC-9CF6-314D98D6F69B}"/>
                  </a:ext>
                </a:extLst>
              </p:cNvPr>
              <p:cNvSpPr/>
              <p:nvPr/>
            </p:nvSpPr>
            <p:spPr>
              <a:xfrm>
                <a:off x="1244049" y="4727127"/>
                <a:ext cx="110486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atom first absorbs a photon of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and jumps to the highest virtual level </a:t>
                </a:r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D25E859-004F-41BC-9CF6-314D98D6F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49" y="4727127"/>
                <a:ext cx="11048605" cy="369332"/>
              </a:xfrm>
              <a:prstGeom prst="rect">
                <a:avLst/>
              </a:prstGeom>
              <a:blipFill>
                <a:blip r:embed="rId10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C534F48-4B31-4A56-AAB1-F8A69C5F2011}"/>
                  </a:ext>
                </a:extLst>
              </p:cNvPr>
              <p:cNvSpPr/>
              <p:nvPr/>
            </p:nvSpPr>
            <p:spPr>
              <a:xfrm>
                <a:off x="1244049" y="5122524"/>
                <a:ext cx="110486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This level decays by a two-photon emission process that is </a:t>
                </a: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stimulated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field </a:t>
                </a:r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C534F48-4B31-4A56-AAB1-F8A69C5F2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49" y="5122524"/>
                <a:ext cx="11048605" cy="369332"/>
              </a:xfrm>
              <a:prstGeom prst="rect">
                <a:avLst/>
              </a:prstGeom>
              <a:blipFill>
                <a:blip r:embed="rId11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382DFB-45BE-4AC1-9BDC-0CA38EC0320A}"/>
              </a:ext>
            </a:extLst>
          </p:cNvPr>
          <p:cNvCxnSpPr>
            <a:cxnSpLocks/>
          </p:cNvCxnSpPr>
          <p:nvPr/>
        </p:nvCxnSpPr>
        <p:spPr>
          <a:xfrm>
            <a:off x="8579224" y="5491856"/>
            <a:ext cx="510988" cy="580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9F36D6-99CF-41D6-BFDD-BB9680284535}"/>
                  </a:ext>
                </a:extLst>
              </p:cNvPr>
              <p:cNvSpPr txBox="1"/>
              <p:nvPr/>
            </p:nvSpPr>
            <p:spPr>
              <a:xfrm>
                <a:off x="8650941" y="6227837"/>
                <a:ext cx="3397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the absence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field? </a:t>
                </a:r>
                <a:endParaRPr lang="ko-KR" altLang="en-US" b="1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9F36D6-99CF-41D6-BFDD-BB968028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41" y="6227837"/>
                <a:ext cx="3397624" cy="369332"/>
              </a:xfrm>
              <a:prstGeom prst="rect">
                <a:avLst/>
              </a:prstGeom>
              <a:blipFill>
                <a:blip r:embed="rId12"/>
                <a:stretch>
                  <a:fillRect l="-1436" t="-8333" r="-7540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F1EF372-44EA-C313-3340-B863A5FC9813}"/>
              </a:ext>
            </a:extLst>
          </p:cNvPr>
          <p:cNvSpPr/>
          <p:nvPr/>
        </p:nvSpPr>
        <p:spPr>
          <a:xfrm>
            <a:off x="410212" y="3809674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DFG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0ED4AF-8317-57A9-3DC9-97649C22BA87}"/>
              </a:ext>
            </a:extLst>
          </p:cNvPr>
          <p:cNvSpPr/>
          <p:nvPr/>
        </p:nvSpPr>
        <p:spPr>
          <a:xfrm>
            <a:off x="7873678" y="2437662"/>
            <a:ext cx="639897" cy="386660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E16F844-A9EB-6F57-DA74-34640669C887}"/>
              </a:ext>
            </a:extLst>
          </p:cNvPr>
          <p:cNvCxnSpPr>
            <a:cxnSpLocks/>
          </p:cNvCxnSpPr>
          <p:nvPr/>
        </p:nvCxnSpPr>
        <p:spPr>
          <a:xfrm flipH="1">
            <a:off x="8759810" y="2527378"/>
            <a:ext cx="860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F54E49-4D98-0F85-D190-DED30F475E27}"/>
              </a:ext>
            </a:extLst>
          </p:cNvPr>
          <p:cNvCxnSpPr>
            <a:cxnSpLocks/>
          </p:cNvCxnSpPr>
          <p:nvPr/>
        </p:nvCxnSpPr>
        <p:spPr>
          <a:xfrm flipH="1">
            <a:off x="8759810" y="2857585"/>
            <a:ext cx="860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DBF3917-4BCD-DDE8-3CAB-D3305A8B1911}"/>
              </a:ext>
            </a:extLst>
          </p:cNvPr>
          <p:cNvCxnSpPr>
            <a:cxnSpLocks/>
          </p:cNvCxnSpPr>
          <p:nvPr/>
        </p:nvCxnSpPr>
        <p:spPr>
          <a:xfrm flipH="1">
            <a:off x="8759810" y="3179574"/>
            <a:ext cx="860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EF51D98-FAF1-7AE1-E7B0-D04E43437CF3}"/>
              </a:ext>
            </a:extLst>
          </p:cNvPr>
          <p:cNvCxnSpPr>
            <a:cxnSpLocks/>
          </p:cNvCxnSpPr>
          <p:nvPr/>
        </p:nvCxnSpPr>
        <p:spPr>
          <a:xfrm flipH="1">
            <a:off x="8759810" y="3503306"/>
            <a:ext cx="860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C41FD-52AE-8A95-61E6-8118DE0400E1}"/>
                  </a:ext>
                </a:extLst>
              </p:cNvPr>
              <p:cNvSpPr txBox="1"/>
              <p:nvPr/>
            </p:nvSpPr>
            <p:spPr>
              <a:xfrm>
                <a:off x="9796311" y="2796125"/>
                <a:ext cx="6348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C41FD-52AE-8A95-61E6-8118DE040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311" y="2796125"/>
                <a:ext cx="634838" cy="369332"/>
              </a:xfrm>
              <a:prstGeom prst="rect">
                <a:avLst/>
              </a:prstGeom>
              <a:blipFill>
                <a:blip r:embed="rId13"/>
                <a:stretch>
                  <a:fillRect r="-9615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42B48D9-E39B-B1C9-D5B8-AB51FD022E58}"/>
              </a:ext>
            </a:extLst>
          </p:cNvPr>
          <p:cNvCxnSpPr>
            <a:cxnSpLocks/>
          </p:cNvCxnSpPr>
          <p:nvPr/>
        </p:nvCxnSpPr>
        <p:spPr>
          <a:xfrm>
            <a:off x="1799146" y="6465601"/>
            <a:ext cx="6238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9CCF96-9612-3AB1-98B0-09AF55740DD0}"/>
              </a:ext>
            </a:extLst>
          </p:cNvPr>
          <p:cNvCxnSpPr>
            <a:cxnSpLocks/>
          </p:cNvCxnSpPr>
          <p:nvPr/>
        </p:nvCxnSpPr>
        <p:spPr>
          <a:xfrm>
            <a:off x="2976606" y="6465601"/>
            <a:ext cx="6238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55BF6A44-343F-5BF7-3175-4158D4D30AAC}"/>
              </a:ext>
            </a:extLst>
          </p:cNvPr>
          <p:cNvSpPr/>
          <p:nvPr/>
        </p:nvSpPr>
        <p:spPr>
          <a:xfrm rot="5400000">
            <a:off x="2302749" y="6074145"/>
            <a:ext cx="691770" cy="780283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4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0C6FB-D23A-7E4A-98D0-2E45F4D6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229353-98D7-EFCE-5DDA-F755DA58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Optical parametric amplification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C Photonics Corp. - PPLN技術紹介 - HC Photonics Corp. - Broadband，Inc.">
            <a:extLst>
              <a:ext uri="{FF2B5EF4-FFF2-40B4-BE49-F238E27FC236}">
                <a16:creationId xmlns:a16="http://schemas.microsoft.com/office/drawing/2014/main" id="{501B7C0F-A080-3D51-F5CB-1E6AFEDDF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77" y="1449841"/>
            <a:ext cx="6591980" cy="43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0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Spontaneous Parametric Down Conversion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absence of E-field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2AE97EA-9882-4DCE-BFF3-E64D89002674}"/>
                  </a:ext>
                </a:extLst>
              </p:cNvPr>
              <p:cNvSpPr/>
              <p:nvPr/>
            </p:nvSpPr>
            <p:spPr>
              <a:xfrm>
                <a:off x="910313" y="1550558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Even 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field is not applied, two-photon emission can occur.</a:t>
                </a: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2AE97EA-9882-4DCE-BFF3-E64D89002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3" y="1550558"/>
                <a:ext cx="10779664" cy="369332"/>
              </a:xfrm>
              <a:prstGeom prst="rect">
                <a:avLst/>
              </a:prstGeom>
              <a:blipFill>
                <a:blip r:embed="rId3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2DAF2A-C1F4-4213-AA59-11CD41105BCA}"/>
              </a:ext>
            </a:extLst>
          </p:cNvPr>
          <p:cNvSpPr/>
          <p:nvPr/>
        </p:nvSpPr>
        <p:spPr>
          <a:xfrm>
            <a:off x="910314" y="4433604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such a case, the generated fields are very much weaker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ABF4AA-E22D-4A0C-94E9-96FE4828B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13" b="23633"/>
          <a:stretch/>
        </p:blipFill>
        <p:spPr>
          <a:xfrm>
            <a:off x="3541061" y="2123439"/>
            <a:ext cx="2304971" cy="1795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69900-4026-40BF-B25E-848CC506F0DF}"/>
                  </a:ext>
                </a:extLst>
              </p:cNvPr>
              <p:cNvSpPr txBox="1"/>
              <p:nvPr/>
            </p:nvSpPr>
            <p:spPr>
              <a:xfrm>
                <a:off x="5952567" y="2502089"/>
                <a:ext cx="1622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69900-4026-40BF-B25E-848CC506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7" y="2502089"/>
                <a:ext cx="1622612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1ABF4-9933-4B79-9CB6-51AF634E3506}"/>
                  </a:ext>
                </a:extLst>
              </p:cNvPr>
              <p:cNvSpPr txBox="1"/>
              <p:nvPr/>
            </p:nvSpPr>
            <p:spPr>
              <a:xfrm>
                <a:off x="5952567" y="3006255"/>
                <a:ext cx="247926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created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: destroyed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1ABF4-9933-4B79-9CB6-51AF634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67" y="3006255"/>
                <a:ext cx="2479261" cy="923330"/>
              </a:xfrm>
              <a:prstGeom prst="rect">
                <a:avLst/>
              </a:prstGeom>
              <a:blipFill>
                <a:blip r:embed="rId6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3DB48-8ACC-49E4-9C8E-04EBDBE0A4C5}"/>
              </a:ext>
            </a:extLst>
          </p:cNvPr>
          <p:cNvSpPr/>
          <p:nvPr/>
        </p:nvSpPr>
        <p:spPr>
          <a:xfrm>
            <a:off x="910313" y="4841049"/>
            <a:ext cx="11048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They are created by spontaneous two-photon emission from a virtual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2CF26-47BF-4016-AC2E-C4CE50397CA1}"/>
              </a:ext>
            </a:extLst>
          </p:cNvPr>
          <p:cNvSpPr txBox="1"/>
          <p:nvPr/>
        </p:nvSpPr>
        <p:spPr>
          <a:xfrm>
            <a:off x="2250141" y="5775022"/>
            <a:ext cx="7865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Spontaneous parametric down-conversion or Parametric fluorescence</a:t>
            </a:r>
            <a:endParaRPr lang="ko-KR" altLang="en-US" dirty="0">
              <a:solidFill>
                <a:srgbClr val="F48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2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F0A5BD9-D940-596E-BB93-F9B7AB1CA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13" b="23633"/>
          <a:stretch/>
        </p:blipFill>
        <p:spPr>
          <a:xfrm>
            <a:off x="766878" y="1949022"/>
            <a:ext cx="2304971" cy="179548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Optical Parametric Oscillation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957C8C-2135-45EF-8C91-3C1D1C5FE6AA}"/>
                  </a:ext>
                </a:extLst>
              </p:cNvPr>
              <p:cNvSpPr/>
              <p:nvPr/>
            </p:nvSpPr>
            <p:spPr>
              <a:xfrm>
                <a:off x="410213" y="1082978"/>
                <a:ext cx="114231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process of DFG that the presence of radiation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can stimulate the emission of photon </a:t>
                </a: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957C8C-2135-45EF-8C91-3C1D1C5FE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82978"/>
                <a:ext cx="11423199" cy="646331"/>
              </a:xfrm>
              <a:prstGeom prst="rect">
                <a:avLst/>
              </a:prstGeom>
              <a:blipFill>
                <a:blip r:embed="rId4"/>
                <a:stretch>
                  <a:fillRect l="-320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AE97EA-9882-4DCE-BFF3-E64D89002674}"/>
              </a:ext>
            </a:extLst>
          </p:cNvPr>
          <p:cNvSpPr/>
          <p:nvPr/>
        </p:nvSpPr>
        <p:spPr>
          <a:xfrm>
            <a:off x="910313" y="171495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nonlinear crystal used in this process is placed inside an optical resonator,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2DAF2A-C1F4-4213-AA59-11CD41105BCA}"/>
              </a:ext>
            </a:extLst>
          </p:cNvPr>
          <p:cNvSpPr/>
          <p:nvPr/>
        </p:nvSpPr>
        <p:spPr>
          <a:xfrm>
            <a:off x="910313" y="411383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device is broadly tunable because of their extremely broad tuning range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3DB48-8ACC-49E4-9C8E-04EBDBE0A4C5}"/>
              </a:ext>
            </a:extLst>
          </p:cNvPr>
          <p:cNvSpPr/>
          <p:nvPr/>
        </p:nvSpPr>
        <p:spPr>
          <a:xfrm>
            <a:off x="910313" y="5474921"/>
            <a:ext cx="11048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Controlling output frequency of an optical parametric oscillator by adjusting phase-matching condition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2CF26-47BF-4016-AC2E-C4CE50397CA1}"/>
              </a:ext>
            </a:extLst>
          </p:cNvPr>
          <p:cNvSpPr txBox="1"/>
          <p:nvPr/>
        </p:nvSpPr>
        <p:spPr>
          <a:xfrm>
            <a:off x="3703607" y="3613994"/>
            <a:ext cx="478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Parametric Oscillator</a:t>
            </a:r>
            <a:endParaRPr lang="ko-KR" altLang="en-US" dirty="0">
              <a:solidFill>
                <a:srgbClr val="F48E3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F45DB-E048-B818-E816-6FE73D425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628" y="2239541"/>
            <a:ext cx="5438815" cy="13335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8E8284-6783-F8F9-C578-20F8559C543A}"/>
                  </a:ext>
                </a:extLst>
              </p:cNvPr>
              <p:cNvSpPr txBox="1"/>
              <p:nvPr/>
            </p:nvSpPr>
            <p:spPr>
              <a:xfrm>
                <a:off x="8422620" y="2232856"/>
                <a:ext cx="242196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Fields can build up to large values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8E8284-6783-F8F9-C578-20F8559C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20" y="2232856"/>
                <a:ext cx="2421969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099FA7-FCC7-4286-201B-F57E715267DF}"/>
              </a:ext>
            </a:extLst>
          </p:cNvPr>
          <p:cNvCxnSpPr>
            <a:cxnSpLocks/>
          </p:cNvCxnSpPr>
          <p:nvPr/>
        </p:nvCxnSpPr>
        <p:spPr>
          <a:xfrm flipH="1">
            <a:off x="7862443" y="2493754"/>
            <a:ext cx="441920" cy="0"/>
          </a:xfrm>
          <a:prstGeom prst="straightConnector1">
            <a:avLst/>
          </a:prstGeom>
          <a:ln w="38100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01A7A4-4C4D-1DB5-E85F-612142819C73}"/>
                  </a:ext>
                </a:extLst>
              </p:cNvPr>
              <p:cNvSpPr txBox="1"/>
              <p:nvPr/>
            </p:nvSpPr>
            <p:spPr>
              <a:xfrm>
                <a:off x="0" y="4601020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01A7A4-4C4D-1DB5-E85F-61214281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1020"/>
                <a:ext cx="1219200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82C8B-BF81-438D-7335-04023430FE8D}"/>
              </a:ext>
            </a:extLst>
          </p:cNvPr>
          <p:cNvSpPr/>
          <p:nvPr/>
        </p:nvSpPr>
        <p:spPr>
          <a:xfrm>
            <a:off x="410213" y="5023951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 practical,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C16FFEF-231C-3B86-09A7-50779F61F7F8}"/>
                  </a:ext>
                </a:extLst>
              </p:cNvPr>
              <p:cNvSpPr/>
              <p:nvPr/>
            </p:nvSpPr>
            <p:spPr>
              <a:xfrm>
                <a:off x="910313" y="5864120"/>
                <a:ext cx="110486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applied field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: pump frequency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C16FFEF-231C-3B86-09A7-50779F61F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3" y="5864120"/>
                <a:ext cx="11048605" cy="369332"/>
              </a:xfrm>
              <a:prstGeom prst="rect">
                <a:avLst/>
              </a:prstGeom>
              <a:blipFill>
                <a:blip r:embed="rId8"/>
                <a:stretch>
                  <a:fillRect l="-331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64ADCA-379C-C831-6A2F-2AD01E8362B9}"/>
              </a:ext>
            </a:extLst>
          </p:cNvPr>
          <p:cNvSpPr/>
          <p:nvPr/>
        </p:nvSpPr>
        <p:spPr>
          <a:xfrm>
            <a:off x="910313" y="6233452"/>
            <a:ext cx="11183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desired output frequency : signal frequency ; The unwanted output frequency : idler frequency</a:t>
            </a:r>
          </a:p>
        </p:txBody>
      </p:sp>
    </p:spTree>
    <p:extLst>
      <p:ext uri="{BB962C8B-B14F-4D97-AF65-F5344CB8AC3E}">
        <p14:creationId xmlns:p14="http://schemas.microsoft.com/office/powerpoint/2010/main" val="211153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EDA3A-730D-27AD-0D8D-935D594C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20649A-C189-8D4A-9526-92FB00AC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Third-Order Nonlinear Optical Processes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DA163F-14CC-B7C0-6E08-603E64BDAC78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 order contribution to the nonlinear polarization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036922-62BD-74A9-88E4-2A52A7337C61}"/>
              </a:ext>
            </a:extLst>
          </p:cNvPr>
          <p:cNvSpPr/>
          <p:nvPr/>
        </p:nvSpPr>
        <p:spPr>
          <a:xfrm>
            <a:off x="910313" y="219441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Generally, the E-field is made up of several different frequency components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7BD5A0-3E27-083E-8554-2686B88A6469}"/>
                  </a:ext>
                </a:extLst>
              </p:cNvPr>
              <p:cNvSpPr txBox="1"/>
              <p:nvPr/>
            </p:nvSpPr>
            <p:spPr>
              <a:xfrm>
                <a:off x="0" y="1625145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7BD5A0-3E27-083E-8554-2686B88A6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5145"/>
                <a:ext cx="12192000" cy="392993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9872F87D-385D-B9FA-CABA-8D4A1CC13A0A}"/>
              </a:ext>
            </a:extLst>
          </p:cNvPr>
          <p:cNvSpPr/>
          <p:nvPr/>
        </p:nvSpPr>
        <p:spPr>
          <a:xfrm>
            <a:off x="910313" y="256374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But it is very complicated, so we first consider monochromatic applied field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1FB2BC-E152-4CF1-9C69-6F2E229FE081}"/>
                  </a:ext>
                </a:extLst>
              </p:cNvPr>
              <p:cNvSpPr txBox="1"/>
              <p:nvPr/>
            </p:nvSpPr>
            <p:spPr>
              <a:xfrm>
                <a:off x="0" y="3112002"/>
                <a:ext cx="12192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ℰ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1FB2BC-E152-4CF1-9C69-6F2E229F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2002"/>
                <a:ext cx="12192000" cy="380810"/>
              </a:xfrm>
              <a:prstGeom prst="rect">
                <a:avLst/>
              </a:prstGeom>
              <a:blipFill>
                <a:blip r:embed="rId4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8E59D2-191F-7667-95A1-9F538837F355}"/>
                  </a:ext>
                </a:extLst>
              </p:cNvPr>
              <p:cNvSpPr txBox="1"/>
              <p:nvPr/>
            </p:nvSpPr>
            <p:spPr>
              <a:xfrm>
                <a:off x="0" y="3591226"/>
                <a:ext cx="12192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ℰ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ℰ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8E59D2-191F-7667-95A1-9F538837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91226"/>
                <a:ext cx="1219200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29A184-9DC4-60C5-F7DB-DE207AA2F55E}"/>
              </a:ext>
            </a:extLst>
          </p:cNvPr>
          <p:cNvSpPr/>
          <p:nvPr/>
        </p:nvSpPr>
        <p:spPr>
          <a:xfrm>
            <a:off x="410213" y="4315884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Third-harmonic generation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16066F-B014-EF02-1AB1-2F514D370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64" y="4798939"/>
            <a:ext cx="5162013" cy="1909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808A68-140D-FA1A-384E-ED70B01E1626}"/>
                  </a:ext>
                </a:extLst>
              </p:cNvPr>
              <p:cNvSpPr/>
              <p:nvPr/>
            </p:nvSpPr>
            <p:spPr>
              <a:xfrm>
                <a:off x="6551989" y="4950317"/>
                <a:ext cx="513798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photons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are destroyed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808A68-140D-FA1A-384E-ED70B01E1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989" y="4950317"/>
                <a:ext cx="5137987" cy="369332"/>
              </a:xfrm>
              <a:prstGeom prst="rect">
                <a:avLst/>
              </a:prstGeom>
              <a:blipFill>
                <a:blip r:embed="rId7"/>
                <a:stretch>
                  <a:fillRect l="-83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306F95E-45CB-C58F-3086-2C0748F4FD34}"/>
                  </a:ext>
                </a:extLst>
              </p:cNvPr>
              <p:cNvSpPr/>
              <p:nvPr/>
            </p:nvSpPr>
            <p:spPr>
              <a:xfrm>
                <a:off x="6551989" y="5568892"/>
                <a:ext cx="513798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One photon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created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306F95E-45CB-C58F-3086-2C0748F4F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989" y="5568892"/>
                <a:ext cx="5137987" cy="369332"/>
              </a:xfrm>
              <a:prstGeom prst="rect">
                <a:avLst/>
              </a:prstGeom>
              <a:blipFill>
                <a:blip r:embed="rId8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42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B5E1F-C2DD-070F-EBB2-5EF241E1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2DCC6E-9087-D677-4783-C22E6C0B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Intensity-Dependent Refractive Index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4FFBF3-9607-7461-C225-77DA0F0DE3D8}"/>
              </a:ext>
            </a:extLst>
          </p:cNvPr>
          <p:cNvSpPr/>
          <p:nvPr/>
        </p:nvSpPr>
        <p:spPr>
          <a:xfrm>
            <a:off x="410213" y="14970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contribution to the refractive index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FD4C2C-24E1-40A1-B793-A4EF30C8C440}"/>
              </a:ext>
            </a:extLst>
          </p:cNvPr>
          <p:cNvSpPr/>
          <p:nvPr/>
        </p:nvSpPr>
        <p:spPr>
          <a:xfrm>
            <a:off x="910312" y="2771522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refractive index in the presence of this type of nonlinearity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F9E78E-1F8A-6CFE-C94A-975707F20F6F}"/>
                  </a:ext>
                </a:extLst>
              </p:cNvPr>
              <p:cNvSpPr txBox="1"/>
              <p:nvPr/>
            </p:nvSpPr>
            <p:spPr>
              <a:xfrm>
                <a:off x="0" y="2015476"/>
                <a:ext cx="12192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ℰ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𝝌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𝓔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p>
                      </m:sSup>
                      <m:func>
                        <m:func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𝝎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F9E78E-1F8A-6CFE-C94A-975707F20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15476"/>
                <a:ext cx="12192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A06454-A4D2-ED08-6EA2-7A04ED05B553}"/>
                  </a:ext>
                </a:extLst>
              </p:cNvPr>
              <p:cNvSpPr txBox="1"/>
              <p:nvPr/>
            </p:nvSpPr>
            <p:spPr>
              <a:xfrm>
                <a:off x="1460740" y="3272911"/>
                <a:ext cx="6722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A06454-A4D2-ED08-6EA2-7A04ED05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740" y="3272911"/>
                <a:ext cx="6722852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3461DA-A5A2-9B60-B897-33D5CBC9F334}"/>
                  </a:ext>
                </a:extLst>
              </p:cNvPr>
              <p:cNvSpPr txBox="1"/>
              <p:nvPr/>
            </p:nvSpPr>
            <p:spPr>
              <a:xfrm>
                <a:off x="1460738" y="3703360"/>
                <a:ext cx="6722853" cy="681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3461DA-A5A2-9B60-B897-33D5CBC9F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738" y="3703360"/>
                <a:ext cx="6722853" cy="681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6755619-C1A8-0DE0-20A8-A3F2D1E4472B}"/>
              </a:ext>
            </a:extLst>
          </p:cNvPr>
          <p:cNvSpPr txBox="1"/>
          <p:nvPr/>
        </p:nvSpPr>
        <p:spPr>
          <a:xfrm>
            <a:off x="5750432" y="3990753"/>
            <a:ext cx="449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constant in lossless medium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0D96A11-45F0-81F8-A1DE-933375F0E04F}"/>
                  </a:ext>
                </a:extLst>
              </p:cNvPr>
              <p:cNvSpPr/>
              <p:nvPr/>
            </p:nvSpPr>
            <p:spPr>
              <a:xfrm>
                <a:off x="1244049" y="4793108"/>
                <a:ext cx="110486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usual (linear or low-intensity) refractive index</a:t>
                </a:r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0D96A11-45F0-81F8-A1DE-933375F0E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49" y="4793108"/>
                <a:ext cx="11048605" cy="369332"/>
              </a:xfrm>
              <a:prstGeom prst="rect">
                <a:avLst/>
              </a:prstGeom>
              <a:blipFill>
                <a:blip r:embed="rId6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AB3801B-1366-F16B-3042-CDDCBF3098C6}"/>
                  </a:ext>
                </a:extLst>
              </p:cNvPr>
              <p:cNvSpPr/>
              <p:nvPr/>
            </p:nvSpPr>
            <p:spPr>
              <a:xfrm>
                <a:off x="1244048" y="5265225"/>
                <a:ext cx="11048605" cy="48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ℰ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the intensity of incident wave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AB3801B-1366-F16B-3042-CDDCBF309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48" y="5265225"/>
                <a:ext cx="11048605" cy="483466"/>
              </a:xfrm>
              <a:prstGeom prst="rect">
                <a:avLst/>
              </a:prstGeom>
              <a:blipFill>
                <a:blip r:embed="rId7"/>
                <a:stretch>
                  <a:fillRect l="-331"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38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B6AA-6EA2-C80B-1094-95BE3AC1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2EC49722-274E-B3ED-1F36-9CB677EE9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2446"/>
            <a:ext cx="12191999" cy="183310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1.1 Introduction</a:t>
            </a:r>
            <a:r>
              <a:rPr lang="ko-KR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ko-KR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0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D10CD-F50D-DA97-6527-41430ECA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B70731F-B3D9-4147-1C4A-BD1C2666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Self Focusing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D166AA-BEAC-908A-F593-7EF3AE48D07C}"/>
              </a:ext>
            </a:extLst>
          </p:cNvPr>
          <p:cNvSpPr/>
          <p:nvPr/>
        </p:nvSpPr>
        <p:spPr>
          <a:xfrm>
            <a:off x="410213" y="1526685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If intensity-dependent refractive index is Self-Focusing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D7D31C-6AC1-5552-9636-2B4EB7AC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7" y="3000406"/>
            <a:ext cx="4778397" cy="151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09C6FC-D032-9E83-1AB0-5923FB3300BB}"/>
                  </a:ext>
                </a:extLst>
              </p:cNvPr>
              <p:cNvSpPr txBox="1"/>
              <p:nvPr/>
            </p:nvSpPr>
            <p:spPr>
              <a:xfrm>
                <a:off x="9651992" y="1990001"/>
                <a:ext cx="1849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09C6FC-D032-9E83-1AB0-5923FB330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92" y="1990001"/>
                <a:ext cx="184924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2C15DAB-F119-3D3C-BDED-03D94F5FE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993" y="2843028"/>
            <a:ext cx="3069311" cy="18385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E4636-A487-6D1F-89F7-617AE6771A79}"/>
              </a:ext>
            </a:extLst>
          </p:cNvPr>
          <p:cNvSpPr/>
          <p:nvPr/>
        </p:nvSpPr>
        <p:spPr>
          <a:xfrm>
            <a:off x="782123" y="2087591"/>
            <a:ext cx="8425132" cy="26339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EC6A755-5273-A5D2-C346-F6860D7B21C1}"/>
                  </a:ext>
                </a:extLst>
              </p:cNvPr>
              <p:cNvSpPr/>
              <p:nvPr/>
            </p:nvSpPr>
            <p:spPr>
              <a:xfrm>
                <a:off x="910312" y="5043150"/>
                <a:ext cx="107796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process can occur when a beam of light having a nonuniform transverse intensity distribution propagates through a material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EC6A755-5273-A5D2-C346-F6860D7B2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5043150"/>
                <a:ext cx="10779664" cy="646331"/>
              </a:xfrm>
              <a:prstGeom prst="rect">
                <a:avLst/>
              </a:prstGeom>
              <a:blipFill>
                <a:blip r:embed="rId6"/>
                <a:stretch>
                  <a:fillRect l="-339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3D68B24-EF07-EEAC-B6B1-32403387EA92}"/>
              </a:ext>
            </a:extLst>
          </p:cNvPr>
          <p:cNvSpPr txBox="1"/>
          <p:nvPr/>
        </p:nvSpPr>
        <p:spPr>
          <a:xfrm>
            <a:off x="2631369" y="2359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material effectively acts as a positive lens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3EC347-F156-C910-B381-F1650E1B7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8837" r="-4596" b="7013"/>
          <a:stretch>
            <a:fillRect/>
          </a:stretch>
        </p:blipFill>
        <p:spPr>
          <a:xfrm rot="16200000">
            <a:off x="9019406" y="2803703"/>
            <a:ext cx="2780672" cy="169822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80B3AF-2B97-4D46-43EB-B49DF986C91F}"/>
              </a:ext>
            </a:extLst>
          </p:cNvPr>
          <p:cNvSpPr/>
          <p:nvPr/>
        </p:nvSpPr>
        <p:spPr>
          <a:xfrm>
            <a:off x="910312" y="5875798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intensity at the focal spot of the self focused beam is usually sufficiently large to lead to optical damage of the material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38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4B09-C471-D5C0-14C2-C92F77BA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988D90-39FA-6391-8F66-377FE991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Third-Order Interactions (General Case)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2DDE40-9FEF-8151-2065-D82DC51473DB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consists of three frequency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5BDA86-98AB-96AC-D0E3-FADEF9C059F6}"/>
                  </a:ext>
                </a:extLst>
              </p:cNvPr>
              <p:cNvSpPr/>
              <p:nvPr/>
            </p:nvSpPr>
            <p:spPr>
              <a:xfrm>
                <a:off x="910312" y="2580521"/>
                <a:ext cx="10779664" cy="651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When calculating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, we find 44 different frequency components (considering positive and negative frequencies)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5BDA86-98AB-96AC-D0E3-FADEF9C05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2580521"/>
                <a:ext cx="10779664" cy="651269"/>
              </a:xfrm>
              <a:prstGeom prst="rect">
                <a:avLst/>
              </a:prstGeom>
              <a:blipFill>
                <a:blip r:embed="rId3"/>
                <a:stretch>
                  <a:fillRect l="-339" t="-3738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36FE05-F5A3-9CE1-5FCF-5BB4F4EA649A}"/>
                  </a:ext>
                </a:extLst>
              </p:cNvPr>
              <p:cNvSpPr txBox="1"/>
              <p:nvPr/>
            </p:nvSpPr>
            <p:spPr>
              <a:xfrm>
                <a:off x="-3" y="2050937"/>
                <a:ext cx="12191999" cy="286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36FE05-F5A3-9CE1-5FCF-5BB4F4EA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2050937"/>
                <a:ext cx="12191999" cy="286104"/>
              </a:xfrm>
              <a:prstGeom prst="rect">
                <a:avLst/>
              </a:prstGeom>
              <a:blipFill>
                <a:blip r:embed="rId4"/>
                <a:stretch>
                  <a:fillRect t="-17021" b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F68816-CC2A-1EC9-CB6E-BB5FD9E2D6AF}"/>
                  </a:ext>
                </a:extLst>
              </p:cNvPr>
              <p:cNvSpPr txBox="1"/>
              <p:nvPr/>
            </p:nvSpPr>
            <p:spPr>
              <a:xfrm>
                <a:off x="0" y="1567635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F68816-CC2A-1EC9-CB6E-BB5FD9E2D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7635"/>
                <a:ext cx="12192000" cy="392993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7814B40-6094-42C9-3724-56339791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28" y="3319732"/>
            <a:ext cx="6697363" cy="10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6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2971D-A8FA-2814-C323-23085BE3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30FBE9-17CC-D1C0-058E-24A12EBF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Third-Order Interactions (General Case)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B72AB88-0A38-AD93-E271-B2130F869381}"/>
                  </a:ext>
                </a:extLst>
              </p:cNvPr>
              <p:cNvSpPr/>
              <p:nvPr/>
            </p:nvSpPr>
            <p:spPr>
              <a:xfrm>
                <a:off x="910312" y="1203184"/>
                <a:ext cx="10779664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Again</a:t>
                </a:r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representing</a:t>
                </a:r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nonlinear polarization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B72AB88-0A38-AD93-E271-B2130F869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1203184"/>
                <a:ext cx="10779664" cy="392993"/>
              </a:xfrm>
              <a:prstGeom prst="rect">
                <a:avLst/>
              </a:prstGeom>
              <a:blipFill>
                <a:blip r:embed="rId3"/>
                <a:stretch>
                  <a:fillRect l="-339" t="-104615" b="-17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14359ED7-4F29-CF9C-AA23-D6348669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" y="1753227"/>
            <a:ext cx="5958549" cy="26634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97D6AB-7074-D74A-A0EE-FD68FA545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32" y="2136339"/>
            <a:ext cx="5636019" cy="1897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99C8F9-457C-D78A-C437-3722E07046FD}"/>
              </a:ext>
            </a:extLst>
          </p:cNvPr>
          <p:cNvSpPr txBox="1"/>
          <p:nvPr/>
        </p:nvSpPr>
        <p:spPr>
          <a:xfrm>
            <a:off x="3835879" y="4416725"/>
            <a:ext cx="276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 permutation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7F461-669B-FE30-3B7F-1461C5576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44" y="4883991"/>
            <a:ext cx="5210828" cy="1824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7AB5E-B9A2-B147-A07C-E7BF0840E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6991" y="5050720"/>
            <a:ext cx="5482565" cy="14907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290026-AB20-990F-D60D-6874FEFB1D0D}"/>
              </a:ext>
            </a:extLst>
          </p:cNvPr>
          <p:cNvSpPr/>
          <p:nvPr/>
        </p:nvSpPr>
        <p:spPr>
          <a:xfrm>
            <a:off x="1190440" y="3217517"/>
            <a:ext cx="4175190" cy="5750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1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03B1-717D-4B0E-14CC-988362F0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187BE9C-10C9-49D5-B49E-5DE719FA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Parametric versus Nonparametric Processes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B0DA15-419E-1CB6-C412-1CB48F2A5B41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2FA7E1-087B-6DB5-DC73-CE978CA72A51}"/>
              </a:ext>
            </a:extLst>
          </p:cNvPr>
          <p:cNvSpPr/>
          <p:nvPr/>
        </p:nvSpPr>
        <p:spPr>
          <a:xfrm>
            <a:off x="910312" y="2291104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 parametric process, population can be removed from the ground state only for those brief intervals of time when it resides in a virtual level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810A9A-2749-6A65-E1F9-13D7685B3BC7}"/>
              </a:ext>
            </a:extLst>
          </p:cNvPr>
          <p:cNvSpPr/>
          <p:nvPr/>
        </p:nvSpPr>
        <p:spPr>
          <a:xfrm>
            <a:off x="910312" y="1644773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Parametric : a process in which the initial and final quantum-mechanical states of the system are identical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6B6F30-34D9-B843-B0F4-C0199B60441A}"/>
              </a:ext>
            </a:extLst>
          </p:cNvPr>
          <p:cNvSpPr/>
          <p:nvPr/>
        </p:nvSpPr>
        <p:spPr>
          <a:xfrm>
            <a:off x="910312" y="293743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By uncertainty principle, population can reside in a virtual level for a time interval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54957E-1275-E312-79C1-9AA7140F3EED}"/>
                  </a:ext>
                </a:extLst>
              </p:cNvPr>
              <p:cNvSpPr txBox="1"/>
              <p:nvPr/>
            </p:nvSpPr>
            <p:spPr>
              <a:xfrm>
                <a:off x="0" y="3561273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ℏ/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54957E-1275-E312-79C1-9AA7140F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61273"/>
                <a:ext cx="1219200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E78E49B-BA58-67A6-D2DA-B08EB9EDC784}"/>
                  </a:ext>
                </a:extLst>
              </p:cNvPr>
              <p:cNvSpPr/>
              <p:nvPr/>
            </p:nvSpPr>
            <p:spPr>
              <a:xfrm>
                <a:off x="1232546" y="4183230"/>
                <a:ext cx="110486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energy difference between the virtual level and the nearest real level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E78E49B-BA58-67A6-D2DA-B08EB9EDC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546" y="4183230"/>
                <a:ext cx="11048605" cy="369332"/>
              </a:xfrm>
              <a:prstGeom prst="rect">
                <a:avLst/>
              </a:prstGeom>
              <a:blipFill>
                <a:blip r:embed="rId4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70E4B-1563-EEE3-CE0E-3A07258DDC9C}"/>
              </a:ext>
            </a:extLst>
          </p:cNvPr>
          <p:cNvSpPr/>
          <p:nvPr/>
        </p:nvSpPr>
        <p:spPr>
          <a:xfrm>
            <a:off x="410213" y="4793343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Nonparametric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D96325-7CEF-E9B3-47C8-64A3C9C97DD5}"/>
              </a:ext>
            </a:extLst>
          </p:cNvPr>
          <p:cNvSpPr/>
          <p:nvPr/>
        </p:nvSpPr>
        <p:spPr>
          <a:xfrm>
            <a:off x="910312" y="540345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Processes that do involve the transfer of population from one real level to another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9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C5F0-2BBB-257B-D183-4481BB30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2990E6-1F57-B957-25D9-327C40FC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Parametric versus Nonparametric Processes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D72A6-13EA-3511-C864-5CC4CA2C0690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Parametric vs Nonparametric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EB40F8-C0BD-6631-37AE-5CAAA1F456C8}"/>
              </a:ext>
            </a:extLst>
          </p:cNvPr>
          <p:cNvSpPr/>
          <p:nvPr/>
        </p:nvSpPr>
        <p:spPr>
          <a:xfrm>
            <a:off x="910312" y="201410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Nonparametric : described by a complex susceptibility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C033-6AD9-EE4C-7091-11F3147CD499}"/>
              </a:ext>
            </a:extLst>
          </p:cNvPr>
          <p:cNvSpPr/>
          <p:nvPr/>
        </p:nvSpPr>
        <p:spPr>
          <a:xfrm>
            <a:off x="910312" y="164477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Parametric : always be described by a real susceptibility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E16371-B4A6-4491-DA80-D28222F7E8B9}"/>
              </a:ext>
            </a:extLst>
          </p:cNvPr>
          <p:cNvSpPr/>
          <p:nvPr/>
        </p:nvSpPr>
        <p:spPr>
          <a:xfrm>
            <a:off x="910312" y="262421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Parametric : Photon energy is always conserved.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4CDE9-495A-1592-E02B-988F91D8422E}"/>
              </a:ext>
            </a:extLst>
          </p:cNvPr>
          <p:cNvSpPr/>
          <p:nvPr/>
        </p:nvSpPr>
        <p:spPr>
          <a:xfrm>
            <a:off x="1192289" y="3503404"/>
            <a:ext cx="11048605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Because energy can be transferred to or from the material medium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C381B2-0898-2EB0-39FF-58EE4B05A491}"/>
              </a:ext>
            </a:extLst>
          </p:cNvPr>
          <p:cNvSpPr/>
          <p:nvPr/>
        </p:nvSpPr>
        <p:spPr>
          <a:xfrm>
            <a:off x="910312" y="299355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Nonparametric : Photon energy need not be conserved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0AA4F2-EE90-AB21-D2FE-6B0DCBE78F04}"/>
              </a:ext>
            </a:extLst>
          </p:cNvPr>
          <p:cNvSpPr/>
          <p:nvPr/>
        </p:nvSpPr>
        <p:spPr>
          <a:xfrm>
            <a:off x="410212" y="4110327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Example of parametric vs nonparametric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8D1A9-FBE5-5B5D-5437-D5EC12BB49DC}"/>
              </a:ext>
            </a:extLst>
          </p:cNvPr>
          <p:cNvSpPr/>
          <p:nvPr/>
        </p:nvSpPr>
        <p:spPr>
          <a:xfrm>
            <a:off x="910312" y="467310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Parametric : real part of the refractive index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78487-63C4-98BE-EC5D-04EC035C2D2D}"/>
              </a:ext>
            </a:extLst>
          </p:cNvPr>
          <p:cNvSpPr/>
          <p:nvPr/>
        </p:nvSpPr>
        <p:spPr>
          <a:xfrm>
            <a:off x="910312" y="504243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Nonparametric : imaginary part of the refractive index describes the absorption of radiation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B52F68-6C18-F644-5DE3-D9D8D6E7CCEB}"/>
              </a:ext>
            </a:extLst>
          </p:cNvPr>
          <p:cNvSpPr/>
          <p:nvPr/>
        </p:nvSpPr>
        <p:spPr>
          <a:xfrm>
            <a:off x="1192289" y="5459104"/>
            <a:ext cx="11048605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results from the transfer of population from the atomic ground state to an excited state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76E695-BDC6-F3A6-856D-8757AC152C8A}"/>
                  </a:ext>
                </a:extLst>
              </p:cNvPr>
              <p:cNvSpPr txBox="1"/>
              <p:nvPr/>
            </p:nvSpPr>
            <p:spPr>
              <a:xfrm>
                <a:off x="0" y="6069217"/>
                <a:ext cx="12192000" cy="48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𝑖𝑘𝑟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76E695-BDC6-F3A6-856D-8757AC15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9217"/>
                <a:ext cx="12192000" cy="489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55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C5F0-2BBB-257B-D183-4481BB30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2990E6-1F57-B957-25D9-327C40FC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Saturable Absorption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D72A6-13EA-3511-C864-5CC4CA2C0690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Saturable Absorption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C033-6AD9-EE4C-7091-11F3147CD499}"/>
              </a:ext>
            </a:extLst>
          </p:cNvPr>
          <p:cNvSpPr/>
          <p:nvPr/>
        </p:nvSpPr>
        <p:spPr>
          <a:xfrm>
            <a:off x="910312" y="164477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Many material systems : absorption coefficient decreases when the laser intensity is high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B136F89-B308-448C-A02C-F71E1982981E}"/>
                  </a:ext>
                </a:extLst>
              </p:cNvPr>
              <p:cNvSpPr/>
              <p:nvPr/>
            </p:nvSpPr>
            <p:spPr>
              <a:xfrm>
                <a:off x="910312" y="3366274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low-intensity absorption coefficient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B136F89-B308-448C-A02C-F71E1982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366274"/>
                <a:ext cx="10779664" cy="369332"/>
              </a:xfrm>
              <a:prstGeom prst="rect">
                <a:avLst/>
              </a:prstGeom>
              <a:blipFill>
                <a:blip r:embed="rId3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A6D983-BE2B-AF60-12C6-7315F109A8BF}"/>
                  </a:ext>
                </a:extLst>
              </p:cNvPr>
              <p:cNvSpPr txBox="1"/>
              <p:nvPr/>
            </p:nvSpPr>
            <p:spPr>
              <a:xfrm>
                <a:off x="0" y="2454597"/>
                <a:ext cx="12192000" cy="613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A6D983-BE2B-AF60-12C6-7315F109A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54597"/>
                <a:ext cx="12192000" cy="613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8BEAB77-3BBD-5515-477F-00F23912C381}"/>
                  </a:ext>
                </a:extLst>
              </p:cNvPr>
              <p:cNvSpPr/>
              <p:nvPr/>
            </p:nvSpPr>
            <p:spPr>
              <a:xfrm>
                <a:off x="910312" y="3790095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saturation intensity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8BEAB77-3BBD-5515-477F-00F23912C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790095"/>
                <a:ext cx="10779664" cy="369332"/>
              </a:xfrm>
              <a:prstGeom prst="rect">
                <a:avLst/>
              </a:prstGeom>
              <a:blipFill>
                <a:blip r:embed="rId5"/>
                <a:stretch>
                  <a:fillRect l="-33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08A741B9-8D3A-524A-F59F-B4D400B927D2}"/>
              </a:ext>
            </a:extLst>
          </p:cNvPr>
          <p:cNvSpPr/>
          <p:nvPr/>
        </p:nvSpPr>
        <p:spPr>
          <a:xfrm>
            <a:off x="410212" y="454076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Absorption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42906-7942-67C8-C684-F8BE76A19E9B}"/>
                  </a:ext>
                </a:extLst>
              </p:cNvPr>
              <p:cNvSpPr txBox="1"/>
              <p:nvPr/>
            </p:nvSpPr>
            <p:spPr>
              <a:xfrm>
                <a:off x="0" y="5101953"/>
                <a:ext cx="1219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𝑑𝐼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E42906-7942-67C8-C684-F8BE76A1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1953"/>
                <a:ext cx="12192000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6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FA9F-B3AD-C94C-815A-43ECFE64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D89F7E-F3B1-C5EB-00F3-38DA1A76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Saturable Absorption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8CEE5-2E32-9301-9C5E-4D0B5EEF5F32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Optical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Bistability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91216-9DB7-34CA-CA1F-55B7E02C8763}"/>
              </a:ext>
            </a:extLst>
          </p:cNvPr>
          <p:cNvSpPr/>
          <p:nvPr/>
        </p:nvSpPr>
        <p:spPr>
          <a:xfrm>
            <a:off x="910312" y="164477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Bistable optical device : a saturable absorber inside a Fabry-Perot resonator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EC58DB-902C-E0A6-0FF3-07D620C2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54" y="2065026"/>
            <a:ext cx="4530092" cy="10377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1310F-F35E-6B3F-2C85-6CA6F84D627E}"/>
              </a:ext>
            </a:extLst>
          </p:cNvPr>
          <p:cNvSpPr/>
          <p:nvPr/>
        </p:nvSpPr>
        <p:spPr>
          <a:xfrm>
            <a:off x="0" y="342900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 intensity ↑ → field in the cavity ↑ → absorption ↓ → field intensity ↑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E11CF7-4C56-405F-5B1F-8799FA8026E3}"/>
              </a:ext>
            </a:extLst>
          </p:cNvPr>
          <p:cNvSpPr/>
          <p:nvPr/>
        </p:nvSpPr>
        <p:spPr>
          <a:xfrm>
            <a:off x="910312" y="393991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Subsequently, if input intensity is lowered, the field intensity tends to remain large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27B2B8-B97E-6157-B829-AE9539F1AE08}"/>
              </a:ext>
            </a:extLst>
          </p:cNvPr>
          <p:cNvSpPr/>
          <p:nvPr/>
        </p:nvSpPr>
        <p:spPr>
          <a:xfrm>
            <a:off x="1192289" y="4381946"/>
            <a:ext cx="11048605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Absorption of the material system has already been reduced (saturated)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52D7F-1DAC-9D77-D9B4-AD6C7822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89" y="4756472"/>
            <a:ext cx="3645337" cy="20477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80D0E4-CDE5-1BA6-48F3-4572CD217BC8}"/>
              </a:ext>
            </a:extLst>
          </p:cNvPr>
          <p:cNvSpPr txBox="1"/>
          <p:nvPr/>
        </p:nvSpPr>
        <p:spPr>
          <a:xfrm>
            <a:off x="5125767" y="5411521"/>
            <a:ext cx="611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some range of input intensities more than one output intensity is possible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05AEA4-720F-038A-22D5-C7B09791A866}"/>
              </a:ext>
            </a:extLst>
          </p:cNvPr>
          <p:cNvCxnSpPr>
            <a:cxnSpLocks/>
          </p:cNvCxnSpPr>
          <p:nvPr/>
        </p:nvCxnSpPr>
        <p:spPr>
          <a:xfrm>
            <a:off x="3119718" y="4876801"/>
            <a:ext cx="0" cy="1515035"/>
          </a:xfrm>
          <a:prstGeom prst="line">
            <a:avLst/>
          </a:prstGeom>
          <a:ln w="38100">
            <a:solidFill>
              <a:srgbClr val="F48E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5DD347-654E-DB0D-1CC2-506E59BFA695}"/>
                  </a:ext>
                </a:extLst>
              </p:cNvPr>
              <p:cNvSpPr txBox="1"/>
              <p:nvPr/>
            </p:nvSpPr>
            <p:spPr>
              <a:xfrm>
                <a:off x="8184973" y="2242957"/>
                <a:ext cx="2578494" cy="613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5DD347-654E-DB0D-1CC2-506E59BFA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973" y="2242957"/>
                <a:ext cx="2578494" cy="613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3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C5F0-2BBB-257B-D183-4481BB30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2990E6-1F57-B957-25D9-327C40FC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Two Photon Absorption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D72A6-13EA-3511-C864-5CC4CA2C0690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Two photon absorption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C033-6AD9-EE4C-7091-11F3147CD499}"/>
              </a:ext>
            </a:extLst>
          </p:cNvPr>
          <p:cNvSpPr/>
          <p:nvPr/>
        </p:nvSpPr>
        <p:spPr>
          <a:xfrm>
            <a:off x="4648594" y="1729491"/>
            <a:ext cx="5185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 atom makes a transition from its ground state to an excited state by the simultaneous absorption of two laser photons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1E16371-B4A6-4491-DA80-D28222F7E8B9}"/>
                  </a:ext>
                </a:extLst>
              </p:cNvPr>
              <p:cNvSpPr/>
              <p:nvPr/>
            </p:nvSpPr>
            <p:spPr>
              <a:xfrm>
                <a:off x="910312" y="3119300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Absorption cross section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total area of incident beam is scattered by the target</a:t>
                </a:r>
                <a:endParaRPr lang="ko-KR" alt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1E16371-B4A6-4491-DA80-D28222F7E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119300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108D1A9-FBE5-5B5D-5437-D5EC12BB49DC}"/>
                  </a:ext>
                </a:extLst>
              </p:cNvPr>
              <p:cNvSpPr/>
              <p:nvPr/>
            </p:nvSpPr>
            <p:spPr>
              <a:xfrm>
                <a:off x="910312" y="4029479"/>
                <a:ext cx="10779664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coefficient that describes strength of the two-photon-absorption process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108D1A9-FBE5-5B5D-5437-D5EC12BB4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4029479"/>
                <a:ext cx="10779664" cy="380810"/>
              </a:xfrm>
              <a:prstGeom prst="rect">
                <a:avLst/>
              </a:prstGeom>
              <a:blipFill>
                <a:blip r:embed="rId4"/>
                <a:stretch>
                  <a:fillRect l="-339" t="-4839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278487-63C4-98BE-EC5D-04EC035C2D2D}"/>
                  </a:ext>
                </a:extLst>
              </p:cNvPr>
              <p:cNvSpPr/>
              <p:nvPr/>
            </p:nvSpPr>
            <p:spPr>
              <a:xfrm>
                <a:off x="910312" y="4854181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Atomic transition rate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278487-63C4-98BE-EC5D-04EC035C2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4854181"/>
                <a:ext cx="10779664" cy="374526"/>
              </a:xfrm>
              <a:prstGeom prst="rect">
                <a:avLst/>
              </a:prstGeom>
              <a:blipFill>
                <a:blip r:embed="rId5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BC18A17E-4253-4EF1-86E4-9020B5261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058" y="1434112"/>
            <a:ext cx="1384624" cy="1606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40D0F0-5B9A-476F-AA6A-269DCF3A92B7}"/>
                  </a:ext>
                </a:extLst>
              </p:cNvPr>
              <p:cNvSpPr txBox="1"/>
              <p:nvPr/>
            </p:nvSpPr>
            <p:spPr>
              <a:xfrm>
                <a:off x="0" y="3567787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40D0F0-5B9A-476F-AA6A-269DCF3A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67787"/>
                <a:ext cx="12192000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0619FA-00BF-4C1F-9A1F-D0B75DAAF200}"/>
                  </a:ext>
                </a:extLst>
              </p:cNvPr>
              <p:cNvSpPr txBox="1"/>
              <p:nvPr/>
            </p:nvSpPr>
            <p:spPr>
              <a:xfrm>
                <a:off x="0" y="5356832"/>
                <a:ext cx="12192000" cy="66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ℏ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(2)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0619FA-00BF-4C1F-9A1F-D0B75DAAF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56832"/>
                <a:ext cx="12192000" cy="6604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DDC39A-24C9-4561-8FE3-BEF96F19EC41}"/>
              </a:ext>
            </a:extLst>
          </p:cNvPr>
          <p:cNvSpPr/>
          <p:nvPr/>
        </p:nvSpPr>
        <p:spPr>
          <a:xfrm>
            <a:off x="910312" y="6145394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 : spectroscopic tool for determining the positions of energy levels that are not connected to the atomic ground state by a one-photon transition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D72EA30-C4E5-4EA8-83FA-F3DF63F50D0C}"/>
                  </a:ext>
                </a:extLst>
              </p:cNvPr>
              <p:cNvSpPr/>
              <p:nvPr/>
            </p:nvSpPr>
            <p:spPr>
              <a:xfrm>
                <a:off x="1192289" y="4381946"/>
                <a:ext cx="11048605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In linear optics,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constant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D72EA30-C4E5-4EA8-83FA-F3DF63F50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89" y="4381946"/>
                <a:ext cx="11048605" cy="374526"/>
              </a:xfrm>
              <a:prstGeom prst="rect">
                <a:avLst/>
              </a:prstGeom>
              <a:blipFill>
                <a:blip r:embed="rId9"/>
                <a:stretch>
                  <a:fillRect l="-38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96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C5F0-2BBB-257B-D183-4481BB30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2990E6-1F57-B957-25D9-327C40FC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Stimulated Raman Scattering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D72A6-13EA-3511-C864-5CC4CA2C0690}"/>
              </a:ext>
            </a:extLst>
          </p:cNvPr>
          <p:cNvSpPr/>
          <p:nvPr/>
        </p:nvSpPr>
        <p:spPr>
          <a:xfrm>
            <a:off x="410213" y="136058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Stimulated Raman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1E16371-B4A6-4491-DA80-D28222F7E8B9}"/>
                  </a:ext>
                </a:extLst>
              </p:cNvPr>
              <p:cNvSpPr/>
              <p:nvPr/>
            </p:nvSpPr>
            <p:spPr>
              <a:xfrm>
                <a:off x="910312" y="3442030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 photon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annihilated and a photon at the Stokes-shifted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is created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1E16371-B4A6-4491-DA80-D28222F7E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442030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108D1A9-FBE5-5B5D-5437-D5EC12BB49DC}"/>
                  </a:ext>
                </a:extLst>
              </p:cNvPr>
              <p:cNvSpPr/>
              <p:nvPr/>
            </p:nvSpPr>
            <p:spPr>
              <a:xfrm>
                <a:off x="910312" y="4444603"/>
                <a:ext cx="10779664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efficiency of </a:t>
                </a: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stimulated Raman scattering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quite large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~10%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or more of the power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108D1A9-FBE5-5B5D-5437-D5EC12BB4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4444603"/>
                <a:ext cx="10779664" cy="380810"/>
              </a:xfrm>
              <a:prstGeom prst="rect">
                <a:avLst/>
              </a:prstGeom>
              <a:blipFill>
                <a:blip r:embed="rId4"/>
                <a:stretch>
                  <a:fillRect l="-339" t="-7937" b="-20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78487-63C4-98BE-EC5D-04EC035C2D2D}"/>
              </a:ext>
            </a:extLst>
          </p:cNvPr>
          <p:cNvSpPr/>
          <p:nvPr/>
        </p:nvSpPr>
        <p:spPr>
          <a:xfrm>
            <a:off x="910312" y="504865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efficiency of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normal or spontaneous Raman scattering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 many orders of magnitude lower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DDC39A-24C9-4561-8FE3-BEF96F19EC41}"/>
              </a:ext>
            </a:extLst>
          </p:cNvPr>
          <p:cNvSpPr/>
          <p:nvPr/>
        </p:nvSpPr>
        <p:spPr>
          <a:xfrm>
            <a:off x="910312" y="548153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Other stimulated scattering processes also occur. (Brillouin, Rayleigh scattering)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F9FD71-E34E-4467-BBF9-1FAC8F1C1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042" y="1778335"/>
            <a:ext cx="5213540" cy="1635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8C01605-7931-4E15-A354-21B5E227614A}"/>
                  </a:ext>
                </a:extLst>
              </p:cNvPr>
              <p:cNvSpPr/>
              <p:nvPr/>
            </p:nvSpPr>
            <p:spPr>
              <a:xfrm>
                <a:off x="910312" y="3807056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Leaving the molecule (or atom) in an excited state with energy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ℏ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v</m:t>
                        </m:r>
                      </m:sub>
                    </m:sSub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8C01605-7931-4E15-A354-21B5E2276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807056"/>
                <a:ext cx="10779664" cy="374526"/>
              </a:xfrm>
              <a:prstGeom prst="rect">
                <a:avLst/>
              </a:prstGeom>
              <a:blipFill>
                <a:blip r:embed="rId6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0483CF-6B4A-43F4-87A1-A81DC920B71C}"/>
              </a:ext>
            </a:extLst>
          </p:cNvPr>
          <p:cNvSpPr txBox="1"/>
          <p:nvPr/>
        </p:nvSpPr>
        <p:spPr>
          <a:xfrm>
            <a:off x="8178053" y="3876378"/>
            <a:ext cx="339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Vibrational energy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711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B6AA-6EA2-C80B-1094-95BE3AC1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2EC49722-274E-B3ED-1F36-9CB677EE9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2446"/>
            <a:ext cx="12191999" cy="1833108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1.3 Formal Definition of </a:t>
            </a:r>
            <a:b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the Nonlinear Susceptibility 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0212" y="1107861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Optics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907926-BD47-44E5-AAAF-E1EA3324F0D4}"/>
              </a:ext>
            </a:extLst>
          </p:cNvPr>
          <p:cNvSpPr/>
          <p:nvPr/>
        </p:nvSpPr>
        <p:spPr>
          <a:xfrm>
            <a:off x="834418" y="1527602"/>
            <a:ext cx="1052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study of phenomena that occur as a consequence of the modification of the optical properties of a material system by the presence of light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A74D8E-D855-42E8-A8E0-4E5D5A323849}"/>
              </a:ext>
            </a:extLst>
          </p:cNvPr>
          <p:cNvSpPr/>
          <p:nvPr/>
        </p:nvSpPr>
        <p:spPr>
          <a:xfrm>
            <a:off x="834419" y="3199962"/>
            <a:ext cx="1052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When the response of a material system to an applied optical field depends in a nonlinear manner on the strength of the applied optical system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03687-28A5-449A-9A80-A9A280A483EB}"/>
              </a:ext>
            </a:extLst>
          </p:cNvPr>
          <p:cNvSpPr/>
          <p:nvPr/>
        </p:nvSpPr>
        <p:spPr>
          <a:xfrm>
            <a:off x="834417" y="2223204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Laser light is sufficiently intense to modify the optical properties of a material system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71B22F-9105-477C-B3E0-4CF904BF56A6}"/>
              </a:ext>
            </a:extLst>
          </p:cNvPr>
          <p:cNvSpPr/>
          <p:nvPr/>
        </p:nvSpPr>
        <p:spPr>
          <a:xfrm>
            <a:off x="410212" y="2780790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Meaning of “Nonlinear”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9116AB-84F3-4F40-9331-8E99B6849A81}"/>
                  </a:ext>
                </a:extLst>
              </p:cNvPr>
              <p:cNvSpPr/>
              <p:nvPr/>
            </p:nvSpPr>
            <p:spPr>
              <a:xfrm>
                <a:off x="834417" y="5123465"/>
                <a:ext cx="10523161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Polarization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(the dipole moment per unit volume of a material system)</a:t>
                </a: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9116AB-84F3-4F40-9331-8E99B6849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7" y="5123465"/>
                <a:ext cx="10523161" cy="374270"/>
              </a:xfrm>
              <a:prstGeom prst="rect">
                <a:avLst/>
              </a:prstGeom>
              <a:blipFill>
                <a:blip r:embed="rId3"/>
                <a:stretch>
                  <a:fillRect l="-406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DEE24E-4491-4F96-974A-967DE8FAC2BD}"/>
              </a:ext>
            </a:extLst>
          </p:cNvPr>
          <p:cNvSpPr/>
          <p:nvPr/>
        </p:nvSpPr>
        <p:spPr>
          <a:xfrm>
            <a:off x="410214" y="4188868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 order to describe more precisely what we mean by an optical nonlinearity,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5F6F6-C2C3-4F61-8F27-ED3343139739}"/>
                  </a:ext>
                </a:extLst>
              </p:cNvPr>
              <p:cNvSpPr txBox="1"/>
              <p:nvPr/>
            </p:nvSpPr>
            <p:spPr>
              <a:xfrm>
                <a:off x="0" y="4632569"/>
                <a:ext cx="12192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5F6F6-C2C3-4F61-8F27-ED3343139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32569"/>
                <a:ext cx="12192000" cy="380810"/>
              </a:xfrm>
              <a:prstGeom prst="rect">
                <a:avLst/>
              </a:prstGeom>
              <a:blipFill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C17E79-70C3-4850-82D4-02F7550A9284}"/>
                  </a:ext>
                </a:extLst>
              </p:cNvPr>
              <p:cNvSpPr/>
              <p:nvPr/>
            </p:nvSpPr>
            <p:spPr>
              <a:xfrm>
                <a:off x="834417" y="5497735"/>
                <a:ext cx="10523161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linear susceptibility</a:t>
                </a:r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C17E79-70C3-4850-82D4-02F7550A9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7" y="5497735"/>
                <a:ext cx="10523161" cy="380810"/>
              </a:xfrm>
              <a:prstGeom prst="rect">
                <a:avLst/>
              </a:prstGeom>
              <a:blipFill>
                <a:blip r:embed="rId5"/>
                <a:stretch>
                  <a:fillRect l="-406" t="-6452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374100-1ED1-4613-BEE2-6F9E97A5D7A5}"/>
                  </a:ext>
                </a:extLst>
              </p:cNvPr>
              <p:cNvSpPr/>
              <p:nvPr/>
            </p:nvSpPr>
            <p:spPr>
              <a:xfrm>
                <a:off x="834416" y="5921099"/>
                <a:ext cx="10523161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permittivity of free space</a:t>
                </a: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374100-1ED1-4613-BEE2-6F9E97A5D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6" y="5921099"/>
                <a:ext cx="10523161" cy="380810"/>
              </a:xfrm>
              <a:prstGeom prst="rect">
                <a:avLst/>
              </a:prstGeom>
              <a:blipFill>
                <a:blip r:embed="rId6"/>
                <a:stretch>
                  <a:fillRect l="-406" t="-7937" b="-20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85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C5F0-2BBB-257B-D183-4481BB30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2990E6-1F57-B957-25D9-327C40FC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E-field of the Frequency Components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D72A6-13EA-3511-C864-5CC4CA2C0690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General case of a material with dispersion and/or absorption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EB40F8-C0BD-6631-37AE-5CAAA1F456C8}"/>
              </a:ext>
            </a:extLst>
          </p:cNvPr>
          <p:cNvSpPr/>
          <p:nvPr/>
        </p:nvSpPr>
        <p:spPr>
          <a:xfrm>
            <a:off x="910312" y="184518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the E-field vector as the discrete sum of a number of frequency components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C033-6AD9-EE4C-7091-11F3147CD499}"/>
              </a:ext>
            </a:extLst>
          </p:cNvPr>
          <p:cNvSpPr/>
          <p:nvPr/>
        </p:nvSpPr>
        <p:spPr>
          <a:xfrm>
            <a:off x="910312" y="147584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susceptibility : a complex quantity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1C381B2-0898-2EB0-39FF-58EE4B05A491}"/>
                  </a:ext>
                </a:extLst>
              </p:cNvPr>
              <p:cNvSpPr/>
              <p:nvPr/>
            </p:nvSpPr>
            <p:spPr>
              <a:xfrm>
                <a:off x="910312" y="357343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to define the spatially slowly varying field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1C381B2-0898-2EB0-39FF-58EE4B05A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2" y="3573435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FDAC8-677C-CB2F-7FD8-D0F8130A5353}"/>
                  </a:ext>
                </a:extLst>
              </p:cNvPr>
              <p:cNvSpPr txBox="1"/>
              <p:nvPr/>
            </p:nvSpPr>
            <p:spPr>
              <a:xfrm>
                <a:off x="0" y="2289636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5FDAC8-677C-CB2F-7FD8-D0F8130A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9636"/>
                <a:ext cx="12192000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8359D4E-BBDA-8C2F-2ACB-A659BB30B10A}"/>
              </a:ext>
            </a:extLst>
          </p:cNvPr>
          <p:cNvSpPr txBox="1"/>
          <p:nvPr/>
        </p:nvSpPr>
        <p:spPr>
          <a:xfrm>
            <a:off x="7408652" y="2459684"/>
            <a:ext cx="411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Summation over positive frequency 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11038-19F3-E31D-1F5C-1DC15A8AB4BF}"/>
                  </a:ext>
                </a:extLst>
              </p:cNvPr>
              <p:cNvSpPr txBox="1"/>
              <p:nvPr/>
            </p:nvSpPr>
            <p:spPr>
              <a:xfrm>
                <a:off x="0" y="4073159"/>
                <a:ext cx="12192000" cy="376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11038-19F3-E31D-1F5C-1DC15A8AB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3159"/>
                <a:ext cx="12192000" cy="3763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FDEEB8-A243-F2C9-FC91-2A7BDF05A43B}"/>
                  </a:ext>
                </a:extLst>
              </p:cNvPr>
              <p:cNvSpPr txBox="1"/>
              <p:nvPr/>
            </p:nvSpPr>
            <p:spPr>
              <a:xfrm>
                <a:off x="0" y="4509322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∙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FDEEB8-A243-F2C9-FC91-2A7BDF05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9322"/>
                <a:ext cx="12192000" cy="769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3B6D9C-E7AC-4B6C-E3F2-BBCEB6CAD64C}"/>
                  </a:ext>
                </a:extLst>
              </p:cNvPr>
              <p:cNvSpPr txBox="1"/>
              <p:nvPr/>
            </p:nvSpPr>
            <p:spPr>
              <a:xfrm>
                <a:off x="25812" y="3058949"/>
                <a:ext cx="12192000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3B6D9C-E7AC-4B6C-E3F2-BBCEB6CA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" y="3058949"/>
                <a:ext cx="12192000" cy="376193"/>
              </a:xfrm>
              <a:prstGeom prst="rect">
                <a:avLst/>
              </a:prstGeom>
              <a:blipFill>
                <a:blip r:embed="rId7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BD10EFD8-E1F2-CDF3-6C4B-B4415345D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7824" y="4007739"/>
            <a:ext cx="3083332" cy="9184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31796F-7619-6E31-3DD5-ED4662A3CAA8}"/>
              </a:ext>
            </a:extLst>
          </p:cNvPr>
          <p:cNvSpPr/>
          <p:nvPr/>
        </p:nvSpPr>
        <p:spPr>
          <a:xfrm>
            <a:off x="910312" y="5278635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Rewrite the total field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B1D297-DD10-C5EC-31A3-80C7BEB5F378}"/>
                  </a:ext>
                </a:extLst>
              </p:cNvPr>
              <p:cNvSpPr txBox="1"/>
              <p:nvPr/>
            </p:nvSpPr>
            <p:spPr>
              <a:xfrm>
                <a:off x="0" y="5743804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∙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B1D297-DD10-C5EC-31A3-80C7BEB5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43804"/>
                <a:ext cx="12192000" cy="7693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B6B905-57A6-A7A9-8F01-69386F01288C}"/>
                  </a:ext>
                </a:extLst>
              </p:cNvPr>
              <p:cNvSpPr txBox="1"/>
              <p:nvPr/>
            </p:nvSpPr>
            <p:spPr>
              <a:xfrm>
                <a:off x="6055743" y="2304960"/>
                <a:ext cx="6038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B6B905-57A6-A7A9-8F01-69386F01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743" y="2304960"/>
                <a:ext cx="6038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F2C6BD-F854-5943-0F9C-3764D0662C45}"/>
                  </a:ext>
                </a:extLst>
              </p:cNvPr>
              <p:cNvSpPr txBox="1"/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F2C6BD-F854-5943-0F9C-3764D066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8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D37AD-8915-5208-81A4-793B1DB3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886251-4D89-6A30-2C98-A42532FA8045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General case of a material with dispersion and/or absorption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6364FB-99FE-82B0-2BC9-3BA59699C22D}"/>
              </a:ext>
            </a:extLst>
          </p:cNvPr>
          <p:cNvSpPr/>
          <p:nvPr/>
        </p:nvSpPr>
        <p:spPr>
          <a:xfrm>
            <a:off x="910312" y="154612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Definition of field amplitude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831B53-B241-F3C7-D12E-BDFF50BB13B0}"/>
              </a:ext>
            </a:extLst>
          </p:cNvPr>
          <p:cNvSpPr/>
          <p:nvPr/>
        </p:nvSpPr>
        <p:spPr>
          <a:xfrm>
            <a:off x="910312" y="3573435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Or alternatively, by the slowly varying amplitude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333D3-68D1-1EE3-7E61-DD24E5295B62}"/>
                  </a:ext>
                </a:extLst>
              </p:cNvPr>
              <p:cNvSpPr txBox="1"/>
              <p:nvPr/>
            </p:nvSpPr>
            <p:spPr>
              <a:xfrm>
                <a:off x="0" y="2862993"/>
                <a:ext cx="12192000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ℰ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𝐤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𝐫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333D3-68D1-1EE3-7E61-DD24E5295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2993"/>
                <a:ext cx="12192000" cy="376193"/>
              </a:xfrm>
              <a:prstGeom prst="rect">
                <a:avLst/>
              </a:prstGeom>
              <a:blipFill>
                <a:blip r:embed="rId3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7C947-B63D-8DFF-D7E8-F690BFBFEA1A}"/>
                  </a:ext>
                </a:extLst>
              </p:cNvPr>
              <p:cNvSpPr txBox="1"/>
              <p:nvPr/>
            </p:nvSpPr>
            <p:spPr>
              <a:xfrm>
                <a:off x="0" y="4073159"/>
                <a:ext cx="1219200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𝑨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ko-KR" altLang="en-US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𝓔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𝑨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ko-KR" altLang="en-US" b="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ℰ</m:t>
                      </m:r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7C947-B63D-8DFF-D7E8-F690BFBF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3159"/>
                <a:ext cx="12192000" cy="887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B9E431-2AF9-7275-AAB7-013B7ABC8DB6}"/>
                  </a:ext>
                </a:extLst>
              </p:cNvPr>
              <p:cNvSpPr txBox="1"/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B9E431-2AF9-7275-AAB7-013B7ABC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2">
            <a:extLst>
              <a:ext uri="{FF2B5EF4-FFF2-40B4-BE49-F238E27FC236}">
                <a16:creationId xmlns:a16="http://schemas.microsoft.com/office/drawing/2014/main" id="{D9AE4765-4650-728B-50A7-1D0FAF48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E-field of the Frequency Components (cont.)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7D22FA-3DDA-7C20-8AFD-6362FA54A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094" y="2834835"/>
            <a:ext cx="3479787" cy="531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A47E62-3EE5-A4FB-FAAE-2ABF8C20930D}"/>
                  </a:ext>
                </a:extLst>
              </p:cNvPr>
              <p:cNvSpPr txBox="1"/>
              <p:nvPr/>
            </p:nvSpPr>
            <p:spPr>
              <a:xfrm>
                <a:off x="0" y="2001742"/>
                <a:ext cx="12217812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A47E62-3EE5-A4FB-FAAE-2ABF8C209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1742"/>
                <a:ext cx="12217812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DF8279-3955-934F-85D4-2BC44E448FEB}"/>
              </a:ext>
            </a:extLst>
          </p:cNvPr>
          <p:cNvSpPr/>
          <p:nvPr/>
        </p:nvSpPr>
        <p:spPr>
          <a:xfrm>
            <a:off x="4583502" y="2766247"/>
            <a:ext cx="2973238" cy="5945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5CBC9E-F455-A5EE-5F7E-75D3998177B8}"/>
              </a:ext>
            </a:extLst>
          </p:cNvPr>
          <p:cNvSpPr/>
          <p:nvPr/>
        </p:nvSpPr>
        <p:spPr>
          <a:xfrm>
            <a:off x="910312" y="4899029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nonlinear polarization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A7198A-4D61-3873-CC1A-63E28DAA1D27}"/>
                  </a:ext>
                </a:extLst>
              </p:cNvPr>
              <p:cNvSpPr txBox="1"/>
              <p:nvPr/>
            </p:nvSpPr>
            <p:spPr>
              <a:xfrm>
                <a:off x="0" y="5404495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A7198A-4D61-3873-CC1A-63E28DAA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04495"/>
                <a:ext cx="12192000" cy="7693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1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2A73-6165-084B-474C-53EFFC29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10219-303F-02FA-DA88-580F257B3D0D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Define the components of the second-order susceptibility tensor (constant)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2A184E-4C49-2DFC-C1D7-DEA2B5EF24F8}"/>
              </a:ext>
            </a:extLst>
          </p:cNvPr>
          <p:cNvSpPr/>
          <p:nvPr/>
        </p:nvSpPr>
        <p:spPr>
          <a:xfrm>
            <a:off x="910312" y="2138988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is proportional to second-order susceptibility tensor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A4D87-9AEC-0CD0-C99E-51236791FCBC}"/>
                  </a:ext>
                </a:extLst>
              </p:cNvPr>
              <p:cNvSpPr txBox="1"/>
              <p:nvPr/>
            </p:nvSpPr>
            <p:spPr>
              <a:xfrm>
                <a:off x="0" y="2633141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A4D87-9AEC-0CD0-C99E-51236791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3141"/>
                <a:ext cx="12192000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80AB5C-01EC-1580-1AB4-B29D50F1FA00}"/>
                  </a:ext>
                </a:extLst>
              </p:cNvPr>
              <p:cNvSpPr txBox="1"/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80AB5C-01EC-1580-1AB4-B29D50F1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264" y="4539182"/>
                <a:ext cx="6038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2">
            <a:extLst>
              <a:ext uri="{FF2B5EF4-FFF2-40B4-BE49-F238E27FC236}">
                <a16:creationId xmlns:a16="http://schemas.microsoft.com/office/drawing/2014/main" id="{D5AACA1F-AC0F-FA07-058A-89C5AA64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Second-order Nonlinear Polarization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D1724F-99E0-C16A-E3C8-193C907707BB}"/>
                  </a:ext>
                </a:extLst>
              </p:cNvPr>
              <p:cNvSpPr txBox="1"/>
              <p:nvPr/>
            </p:nvSpPr>
            <p:spPr>
              <a:xfrm>
                <a:off x="0" y="1517773"/>
                <a:ext cx="12217812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D1724F-99E0-C16A-E3C8-193C9077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7773"/>
                <a:ext cx="12217812" cy="472694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A188874-87E2-0A04-5BF5-9D76C170E9B0}"/>
                  </a:ext>
                </a:extLst>
              </p:cNvPr>
              <p:cNvSpPr/>
              <p:nvPr/>
            </p:nvSpPr>
            <p:spPr>
              <a:xfrm>
                <a:off x="1278372" y="3697148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𝑖𝑗𝑘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Cartesian components of the fields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A188874-87E2-0A04-5BF5-9D76C170E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2" y="3697148"/>
                <a:ext cx="10779664" cy="374526"/>
              </a:xfrm>
              <a:prstGeom prst="rect">
                <a:avLst/>
              </a:prstGeom>
              <a:blipFill>
                <a:blip r:embed="rId6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53D531A-F6A3-30F0-9E16-AAA29F0B5B45}"/>
                  </a:ext>
                </a:extLst>
              </p:cNvPr>
              <p:cNvSpPr/>
              <p:nvPr/>
            </p:nvSpPr>
            <p:spPr>
              <a:xfrm>
                <a:off x="1278372" y="411816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Summation over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53D531A-F6A3-30F0-9E16-AAA29F0B5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2" y="4118165"/>
                <a:ext cx="10779664" cy="374526"/>
              </a:xfrm>
              <a:prstGeom prst="rect">
                <a:avLst/>
              </a:prstGeom>
              <a:blipFill>
                <a:blip r:embed="rId7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883A29-2BE6-6939-1FDA-8D09DC56F4B7}"/>
                  </a:ext>
                </a:extLst>
              </p:cNvPr>
              <p:cNvSpPr/>
              <p:nvPr/>
            </p:nvSpPr>
            <p:spPr>
              <a:xfrm>
                <a:off x="1278372" y="4539182"/>
                <a:ext cx="10779664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Nonlinear polarization oscillates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9883A29-2BE6-6939-1FDA-8D09DC56F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2" y="4539182"/>
                <a:ext cx="10779664" cy="421654"/>
              </a:xfrm>
              <a:prstGeom prst="rect">
                <a:avLst/>
              </a:prstGeom>
              <a:blipFill>
                <a:blip r:embed="rId8"/>
                <a:stretch>
                  <a:fillRect l="-396" t="-2899" b="-15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82ADF2B-E30F-6C91-497F-F16F4E632D68}"/>
                  </a:ext>
                </a:extLst>
              </p:cNvPr>
              <p:cNvSpPr/>
              <p:nvPr/>
            </p:nvSpPr>
            <p:spPr>
              <a:xfrm>
                <a:off x="1278372" y="5007327"/>
                <a:ext cx="10779664" cy="47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sometimes written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82ADF2B-E30F-6C91-497F-F16F4E63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2" y="5007327"/>
                <a:ext cx="10779664" cy="472694"/>
              </a:xfrm>
              <a:prstGeom prst="rect">
                <a:avLst/>
              </a:prstGeom>
              <a:blipFill>
                <a:blip r:embed="rId9"/>
                <a:stretch>
                  <a:fillRect l="-396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3660604C-2DCE-F568-CF3F-B1A44A550C8D}"/>
              </a:ext>
            </a:extLst>
          </p:cNvPr>
          <p:cNvSpPr/>
          <p:nvPr/>
        </p:nvSpPr>
        <p:spPr>
          <a:xfrm>
            <a:off x="910312" y="582015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Let’s examine two simple examples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59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AB311-5386-B49C-835F-A484BAC28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3FDB6C2-BFD4-1591-0069-7366E454527D}"/>
                  </a:ext>
                </a:extLst>
              </p:cNvPr>
              <p:cNvSpPr/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SFG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3FDB6C2-BFD4-1591-0069-7366E4545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  <a:blipFill>
                <a:blip r:embed="rId3"/>
                <a:stretch>
                  <a:fillRect l="-32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BC2A1-2183-AE08-8CEB-8952ADB46999}"/>
                  </a:ext>
                </a:extLst>
              </p:cNvPr>
              <p:cNvSpPr txBox="1"/>
              <p:nvPr/>
            </p:nvSpPr>
            <p:spPr>
              <a:xfrm>
                <a:off x="0" y="1567209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BC2A1-2183-AE08-8CEB-8952ADB46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7209"/>
                <a:ext cx="12192000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2">
            <a:extLst>
              <a:ext uri="{FF2B5EF4-FFF2-40B4-BE49-F238E27FC236}">
                <a16:creationId xmlns:a16="http://schemas.microsoft.com/office/drawing/2014/main" id="{0E285A2D-FDC7-48DD-F6E5-63A29DFB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Sum Frequency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1A48690-E25B-F781-7934-C6D65FA2B106}"/>
                  </a:ext>
                </a:extLst>
              </p:cNvPr>
              <p:cNvSpPr/>
              <p:nvPr/>
            </p:nvSpPr>
            <p:spPr>
              <a:xfrm>
                <a:off x="916063" y="2451997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ko-KR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dummy indices, they can be interchanged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1A48690-E25B-F781-7934-C6D65FA2B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3" y="2451997"/>
                <a:ext cx="10779664" cy="374526"/>
              </a:xfrm>
              <a:prstGeom prst="rect">
                <a:avLst/>
              </a:prstGeom>
              <a:blipFill>
                <a:blip r:embed="rId5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89580E-5EE8-AB32-560C-7E300DE71BBA}"/>
                  </a:ext>
                </a:extLst>
              </p:cNvPr>
              <p:cNvSpPr txBox="1"/>
              <p:nvPr/>
            </p:nvSpPr>
            <p:spPr>
              <a:xfrm>
                <a:off x="0" y="3343195"/>
                <a:ext cx="12192000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𝑘𝑗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89580E-5EE8-AB32-560C-7E300DE71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43195"/>
                <a:ext cx="12192000" cy="47269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1A3C97-B294-F516-CA28-5206247D323B}"/>
                  </a:ext>
                </a:extLst>
              </p:cNvPr>
              <p:cNvSpPr txBox="1"/>
              <p:nvPr/>
            </p:nvSpPr>
            <p:spPr>
              <a:xfrm>
                <a:off x="5802702" y="2451997"/>
                <a:ext cx="6096000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𝑘𝑗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1A3C97-B294-F516-CA28-5206247D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02" y="2451997"/>
                <a:ext cx="6096000" cy="472694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6BAA561-A343-799C-1AAE-715558CE2B81}"/>
              </a:ext>
            </a:extLst>
          </p:cNvPr>
          <p:cNvCxnSpPr>
            <a:cxnSpLocks/>
          </p:cNvCxnSpPr>
          <p:nvPr/>
        </p:nvCxnSpPr>
        <p:spPr>
          <a:xfrm>
            <a:off x="8752936" y="2205507"/>
            <a:ext cx="109268" cy="312646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1E8EE1-C4CC-40A6-E2C8-22F846787E27}"/>
              </a:ext>
            </a:extLst>
          </p:cNvPr>
          <p:cNvCxnSpPr/>
          <p:nvPr/>
        </p:nvCxnSpPr>
        <p:spPr>
          <a:xfrm>
            <a:off x="7016151" y="2139351"/>
            <a:ext cx="2978989" cy="0"/>
          </a:xfrm>
          <a:prstGeom prst="line">
            <a:avLst/>
          </a:prstGeom>
          <a:ln w="28575">
            <a:solidFill>
              <a:srgbClr val="F48E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BC459-7692-1F25-1888-74A04EE823F3}"/>
                  </a:ext>
                </a:extLst>
              </p:cNvPr>
              <p:cNvSpPr txBox="1"/>
              <p:nvPr/>
            </p:nvSpPr>
            <p:spPr>
              <a:xfrm>
                <a:off x="0" y="3934631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8BC459-7692-1F25-1888-74A04EE8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4631"/>
                <a:ext cx="12192000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73D925-2639-29E9-C8EE-C3DA4EBB1F47}"/>
              </a:ext>
            </a:extLst>
          </p:cNvPr>
          <p:cNvSpPr/>
          <p:nvPr/>
        </p:nvSpPr>
        <p:spPr>
          <a:xfrm>
            <a:off x="916063" y="287974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that the nonlinear susceptibility possesses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intrinsic permutation symmetry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6A48BB3-CADC-D271-211E-FB9CCA358EAD}"/>
                  </a:ext>
                </a:extLst>
              </p:cNvPr>
              <p:cNvSpPr/>
              <p:nvPr/>
            </p:nvSpPr>
            <p:spPr>
              <a:xfrm>
                <a:off x="916063" y="4796016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the special case, both input fields are polarized in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ko-KR" alt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6A48BB3-CADC-D271-211E-FB9CCA358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3" y="4796016"/>
                <a:ext cx="10779664" cy="374526"/>
              </a:xfrm>
              <a:prstGeom prst="rect">
                <a:avLst/>
              </a:prstGeom>
              <a:blipFill>
                <a:blip r:embed="rId9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1A45FA-D25F-438D-BB96-E052240E8D0D}"/>
                  </a:ext>
                </a:extLst>
              </p:cNvPr>
              <p:cNvSpPr txBox="1"/>
              <p:nvPr/>
            </p:nvSpPr>
            <p:spPr>
              <a:xfrm>
                <a:off x="0" y="5369492"/>
                <a:ext cx="12192000" cy="448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1A45FA-D25F-438D-BB96-E052240E8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492"/>
                <a:ext cx="12192000" cy="448392"/>
              </a:xfrm>
              <a:prstGeom prst="rect">
                <a:avLst/>
              </a:prstGeom>
              <a:blipFill>
                <a:blip r:embed="rId10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71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405F5-8EEA-61F7-31A5-46D28634C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E63DDD1-936A-FD7B-C9B8-9D37C3AD2C2A}"/>
                  </a:ext>
                </a:extLst>
              </p:cNvPr>
              <p:cNvSpPr/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SHG : input frequency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E63DDD1-936A-FD7B-C9B8-9D37C3AD2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  <a:blipFill>
                <a:blip r:embed="rId3"/>
                <a:stretch>
                  <a:fillRect l="-32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2">
            <a:extLst>
              <a:ext uri="{FF2B5EF4-FFF2-40B4-BE49-F238E27FC236}">
                <a16:creationId xmlns:a16="http://schemas.microsoft.com/office/drawing/2014/main" id="{BEE8FED9-A509-DEC0-6DB6-7B3BF946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Sum 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19DDB18-DE4D-B92A-3574-EBF17C04577B}"/>
                  </a:ext>
                </a:extLst>
              </p:cNvPr>
              <p:cNvSpPr/>
              <p:nvPr/>
            </p:nvSpPr>
            <p:spPr>
              <a:xfrm>
                <a:off x="916063" y="238116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both input fields are polarized in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ko-KR" alt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direction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19DDB18-DE4D-B92A-3574-EBF17C045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3" y="2381165"/>
                <a:ext cx="10779664" cy="374526"/>
              </a:xfrm>
              <a:prstGeom prst="rect">
                <a:avLst/>
              </a:prstGeom>
              <a:blipFill>
                <a:blip r:embed="rId4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142449-47E9-CB03-4C4F-27CC50A1D76C}"/>
                  </a:ext>
                </a:extLst>
              </p:cNvPr>
              <p:cNvSpPr txBox="1"/>
              <p:nvPr/>
            </p:nvSpPr>
            <p:spPr>
              <a:xfrm>
                <a:off x="0" y="2874433"/>
                <a:ext cx="12192000" cy="448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142449-47E9-CB03-4C4F-27CC50A1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4433"/>
                <a:ext cx="12192000" cy="44839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F5D8D9-2F8D-1966-012F-94D4795F7873}"/>
                  </a:ext>
                </a:extLst>
              </p:cNvPr>
              <p:cNvSpPr txBox="1"/>
              <p:nvPr/>
            </p:nvSpPr>
            <p:spPr>
              <a:xfrm>
                <a:off x="0" y="1525924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F5D8D9-2F8D-1966-012F-94D4795F7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5924"/>
                <a:ext cx="12192000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3FCB3F7-0C75-CFBA-CF96-F8A7779EE5A8}"/>
              </a:ext>
            </a:extLst>
          </p:cNvPr>
          <p:cNvSpPr/>
          <p:nvPr/>
        </p:nvSpPr>
        <p:spPr>
          <a:xfrm>
            <a:off x="410213" y="3611397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About a factor of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9C0E9-1A7B-0440-A090-B1CDAA1FB769}"/>
                  </a:ext>
                </a:extLst>
              </p:cNvPr>
              <p:cNvSpPr txBox="1"/>
              <p:nvPr/>
            </p:nvSpPr>
            <p:spPr>
              <a:xfrm>
                <a:off x="0" y="3892598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C9C0E9-1A7B-0440-A090-B1CDAA1FB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2598"/>
                <a:ext cx="12192000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1788C2-86E3-AE1C-25C6-5C806D5220BA}"/>
              </a:ext>
            </a:extLst>
          </p:cNvPr>
          <p:cNvSpPr txBox="1"/>
          <p:nvPr/>
        </p:nvSpPr>
        <p:spPr>
          <a:xfrm>
            <a:off x="8551653" y="4059789"/>
            <a:ext cx="109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SFG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AC970-62C1-AA68-B32D-CE566944F86A}"/>
              </a:ext>
            </a:extLst>
          </p:cNvPr>
          <p:cNvSpPr txBox="1"/>
          <p:nvPr/>
        </p:nvSpPr>
        <p:spPr>
          <a:xfrm>
            <a:off x="8441531" y="1682881"/>
            <a:ext cx="109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SHG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FA44C1D-ECEC-4611-84B3-91DE37E65CDB}"/>
                  </a:ext>
                </a:extLst>
              </p:cNvPr>
              <p:cNvSpPr/>
              <p:nvPr/>
            </p:nvSpPr>
            <p:spPr>
              <a:xfrm>
                <a:off x="916063" y="4688457"/>
                <a:ext cx="10779664" cy="47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goes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approach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in SFG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FA44C1D-ECEC-4611-84B3-91DE37E6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3" y="4688457"/>
                <a:ext cx="10779664" cy="472694"/>
              </a:xfrm>
              <a:prstGeom prst="rect">
                <a:avLst/>
              </a:prstGeom>
              <a:blipFill>
                <a:blip r:embed="rId8"/>
                <a:stretch>
                  <a:fillRect l="-339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26CBC6-DE70-5DB2-325B-81779D679DB3}"/>
              </a:ext>
            </a:extLst>
          </p:cNvPr>
          <p:cNvSpPr/>
          <p:nvPr/>
        </p:nvSpPr>
        <p:spPr>
          <a:xfrm>
            <a:off x="916063" y="5161151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Why doesn’t the factor of 2 appear at first in the SHG expression?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Because our susceptibility convention lists each input frequency in an ordered permutation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64B926-C10F-8214-20E2-7D28A56CB46F}"/>
              </a:ext>
            </a:extLst>
          </p:cNvPr>
          <p:cNvSpPr/>
          <p:nvPr/>
        </p:nvSpPr>
        <p:spPr>
          <a:xfrm>
            <a:off x="787880" y="5851482"/>
            <a:ext cx="11270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Someone thought : “polarization produced by two distinct fields is larger than that produced by single field”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017F109-33C6-1F7D-330A-F22C27B553CC}"/>
                  </a:ext>
                </a:extLst>
              </p:cNvPr>
              <p:cNvSpPr/>
              <p:nvPr/>
            </p:nvSpPr>
            <p:spPr>
              <a:xfrm>
                <a:off x="916063" y="6346788"/>
                <a:ext cx="111419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degeneracy factor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 equal to the number of distinct permutations of the applied field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017F109-33C6-1F7D-330A-F22C27B55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3" y="6346788"/>
                <a:ext cx="11141973" cy="369332"/>
              </a:xfrm>
              <a:prstGeom prst="rect">
                <a:avLst/>
              </a:prstGeom>
              <a:blipFill>
                <a:blip r:embed="rId9"/>
                <a:stretch>
                  <a:fillRect l="-32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51CBFFD-EF21-AEC4-9847-C836E23CD6F3}"/>
              </a:ext>
            </a:extLst>
          </p:cNvPr>
          <p:cNvSpPr txBox="1"/>
          <p:nvPr/>
        </p:nvSpPr>
        <p:spPr>
          <a:xfrm>
            <a:off x="11028280" y="6099135"/>
            <a:ext cx="80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1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9ED39-7196-7C0D-FD60-A6FE930F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55F7EE-64F3-48B4-BD07-48BB34A5624C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Considering with degeneracy factor D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4F38DB14-28AF-8761-2164-0C5BB99F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Degeneracy Factor and Third-order Susceptibility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18CD9E-9CE3-C0C0-5D25-4FD4456EEDB0}"/>
              </a:ext>
            </a:extLst>
          </p:cNvPr>
          <p:cNvSpPr/>
          <p:nvPr/>
        </p:nvSpPr>
        <p:spPr>
          <a:xfrm>
            <a:off x="410213" y="267108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Third-order susceptibility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0793EA-90F5-2FDE-F421-A37331181508}"/>
              </a:ext>
            </a:extLst>
          </p:cNvPr>
          <p:cNvSpPr/>
          <p:nvPr/>
        </p:nvSpPr>
        <p:spPr>
          <a:xfrm>
            <a:off x="916063" y="3991069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Considering with degeneracy factor that represents the number of distinct permutations of the frequencies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CB5928-FDB2-3229-BF1E-8C824D7B5730}"/>
                  </a:ext>
                </a:extLst>
              </p:cNvPr>
              <p:cNvSpPr txBox="1"/>
              <p:nvPr/>
            </p:nvSpPr>
            <p:spPr>
              <a:xfrm>
                <a:off x="0" y="1496244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CB5928-FDB2-3229-BF1E-8C824D7B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6244"/>
                <a:ext cx="12192000" cy="795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533B49-1A54-0687-C8C9-4A842E5B964A}"/>
                  </a:ext>
                </a:extLst>
              </p:cNvPr>
              <p:cNvSpPr txBox="1"/>
              <p:nvPr/>
            </p:nvSpPr>
            <p:spPr>
              <a:xfrm>
                <a:off x="0" y="3159081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533B49-1A54-0687-C8C9-4A842E5B9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59081"/>
                <a:ext cx="12192000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91C3A-5BAA-29F7-156D-F04847D91585}"/>
                  </a:ext>
                </a:extLst>
              </p:cNvPr>
              <p:cNvSpPr txBox="1"/>
              <p:nvPr/>
            </p:nvSpPr>
            <p:spPr>
              <a:xfrm>
                <a:off x="0" y="4743466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791C3A-5BAA-29F7-156D-F04847D9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43466"/>
                <a:ext cx="12192000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399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D440-FE53-C175-61FF-034B45C0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7365F1EE-567C-026B-1A3E-DB1104B3C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2446"/>
            <a:ext cx="12191999" cy="1833108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1.4 Nonlinear Susceptibility of a </a:t>
            </a:r>
            <a:b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Classical Anharmonic Oscillator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8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93B93-CA83-36AC-9A1C-CE5F7FEB0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27051C-AEE3-5D1B-7984-EDE444F8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55" b="18089"/>
          <a:stretch>
            <a:fillRect/>
          </a:stretch>
        </p:blipFill>
        <p:spPr>
          <a:xfrm>
            <a:off x="8806096" y="845294"/>
            <a:ext cx="3027316" cy="234214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D114C7-84CE-631D-4CFE-D0B73C29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E-field of the Frequency Components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F2EE65-EEA2-A1A3-B9D0-708F642DD0BC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Lorentz model of the atom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823828-CBEA-ACC5-D01D-D128BE237B5B}"/>
              </a:ext>
            </a:extLst>
          </p:cNvPr>
          <p:cNvSpPr/>
          <p:nvPr/>
        </p:nvSpPr>
        <p:spPr>
          <a:xfrm>
            <a:off x="910312" y="184518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provides a good description of the linear optical properties of atomic vapors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B538E-A05F-0C4F-290D-1F7AE27CB6CF}"/>
              </a:ext>
            </a:extLst>
          </p:cNvPr>
          <p:cNvSpPr/>
          <p:nvPr/>
        </p:nvSpPr>
        <p:spPr>
          <a:xfrm>
            <a:off x="910312" y="147584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Lorentz model treats the atom as a harmonic oscillator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A802B1-3CB9-DC64-C8AD-E71EF611729C}"/>
              </a:ext>
            </a:extLst>
          </p:cNvPr>
          <p:cNvSpPr/>
          <p:nvPr/>
        </p:nvSpPr>
        <p:spPr>
          <a:xfrm>
            <a:off x="410213" y="252441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Nonlinearity of Lorentz model of the atom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A399AE-0D89-4163-E943-E3BD0E6A8C4C}"/>
              </a:ext>
            </a:extLst>
          </p:cNvPr>
          <p:cNvSpPr/>
          <p:nvPr/>
        </p:nvSpPr>
        <p:spPr>
          <a:xfrm>
            <a:off x="831492" y="298382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Extending the restoring force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57468-0858-1102-2171-BC7A5C80B4FE}"/>
              </a:ext>
            </a:extLst>
          </p:cNvPr>
          <p:cNvSpPr/>
          <p:nvPr/>
        </p:nvSpPr>
        <p:spPr>
          <a:xfrm>
            <a:off x="831492" y="336366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details of the analysis differ depending upon “inversion symmetry of the medium”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05DE03-8EB7-6F85-B84A-839F21504BE8}"/>
              </a:ext>
            </a:extLst>
          </p:cNvPr>
          <p:cNvSpPr/>
          <p:nvPr/>
        </p:nvSpPr>
        <p:spPr>
          <a:xfrm>
            <a:off x="410213" y="4049347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Defect of Lorentz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9A65762-068A-E77C-B1AE-C57230E01560}"/>
                  </a:ext>
                </a:extLst>
              </p:cNvPr>
              <p:cNvSpPr/>
              <p:nvPr/>
            </p:nvSpPr>
            <p:spPr>
              <a:xfrm>
                <a:off x="831492" y="4508754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 single resonance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to each atom : only one resonance frequency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9A65762-068A-E77C-B1AE-C57230E01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4508754"/>
                <a:ext cx="10779664" cy="374526"/>
              </a:xfrm>
              <a:prstGeom prst="rect">
                <a:avLst/>
              </a:prstGeom>
              <a:blipFill>
                <a:blip r:embed="rId4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A2512-638A-5942-FB88-9E5EA3A7082A}"/>
              </a:ext>
            </a:extLst>
          </p:cNvPr>
          <p:cNvSpPr/>
          <p:nvPr/>
        </p:nvSpPr>
        <p:spPr>
          <a:xfrm>
            <a:off x="831492" y="4888595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quantum-mechanical theory, it allows each atom to possess many energy eigenvalues and hence than one resonance frequency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D48B50-C586-CA54-A085-3AE46E8D4CE2}"/>
              </a:ext>
            </a:extLst>
          </p:cNvPr>
          <p:cNvSpPr/>
          <p:nvPr/>
        </p:nvSpPr>
        <p:spPr>
          <a:xfrm rot="19851814">
            <a:off x="9608744" y="1953992"/>
            <a:ext cx="1109079" cy="624942"/>
          </a:xfrm>
          <a:prstGeom prst="ellipse">
            <a:avLst/>
          </a:prstGeom>
          <a:noFill/>
          <a:ln w="38100">
            <a:solidFill>
              <a:srgbClr val="F48E3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4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DD0587-EE43-4A76-B8AE-3259BC1A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85" y="887144"/>
            <a:ext cx="2280909" cy="207177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Media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/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ko-KR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noncentrosymmetric</a:t>
                </a: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medium (electron position 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37850"/>
                <a:ext cx="11423199" cy="369332"/>
              </a:xfrm>
              <a:prstGeom prst="rect">
                <a:avLst/>
              </a:prstGeom>
              <a:blipFill>
                <a:blip r:embed="rId4"/>
                <a:stretch>
                  <a:fillRect l="-32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009A6E0-812A-2753-0DE1-0BA5FF64A5EC}"/>
                  </a:ext>
                </a:extLst>
              </p:cNvPr>
              <p:cNvSpPr/>
              <p:nvPr/>
            </p:nvSpPr>
            <p:spPr>
              <a:xfrm>
                <a:off x="831492" y="2221824"/>
                <a:ext cx="10779664" cy="378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applied E-field,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the charge of the electron and damping force 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acc>
                      <m:accPr>
                        <m:chr m:val="̇"/>
                        <m:ctrlP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009A6E0-812A-2753-0DE1-0BA5FF64A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2221824"/>
                <a:ext cx="10779664" cy="378117"/>
              </a:xfrm>
              <a:prstGeom prst="rect">
                <a:avLst/>
              </a:prstGeom>
              <a:blipFill>
                <a:blip r:embed="rId5"/>
                <a:stretch>
                  <a:fillRect l="-339" t="-4839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DF639FF7-D74E-C346-CEFB-EC97BC914F10}"/>
              </a:ext>
            </a:extLst>
          </p:cNvPr>
          <p:cNvSpPr/>
          <p:nvPr/>
        </p:nvSpPr>
        <p:spPr>
          <a:xfrm>
            <a:off x="831492" y="262292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Restoring force : assuming that it is a nonlinear function of the displacement of the electron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B41858-D744-0310-1FAD-62E9A2666CB5}"/>
              </a:ext>
            </a:extLst>
          </p:cNvPr>
          <p:cNvSpPr/>
          <p:nvPr/>
        </p:nvSpPr>
        <p:spPr>
          <a:xfrm>
            <a:off x="831492" y="417726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Potential energy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75152-1DF5-4909-B53C-0AE35E186E70}"/>
              </a:ext>
            </a:extLst>
          </p:cNvPr>
          <p:cNvSpPr txBox="1"/>
          <p:nvPr/>
        </p:nvSpPr>
        <p:spPr>
          <a:xfrm>
            <a:off x="9256667" y="491019"/>
            <a:ext cx="3042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F. Ding et al., Inorg. Chem. 57, 7950 (2018).</a:t>
            </a:r>
            <a:endParaRPr lang="ko-KR" altLang="en-US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3A0CE9-9686-4E39-B3EF-E6D470ED1862}"/>
                  </a:ext>
                </a:extLst>
              </p:cNvPr>
              <p:cNvSpPr txBox="1"/>
              <p:nvPr/>
            </p:nvSpPr>
            <p:spPr>
              <a:xfrm>
                <a:off x="0" y="1588568"/>
                <a:ext cx="12192000" cy="380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3A0CE9-9686-4E39-B3EF-E6D470ED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8568"/>
                <a:ext cx="12192000" cy="380040"/>
              </a:xfrm>
              <a:prstGeom prst="rect">
                <a:avLst/>
              </a:prstGeom>
              <a:blipFill>
                <a:blip r:embed="rId6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58C46C-E671-492B-84A2-6BAF57D19CD9}"/>
              </a:ext>
            </a:extLst>
          </p:cNvPr>
          <p:cNvSpPr/>
          <p:nvPr/>
        </p:nvSpPr>
        <p:spPr>
          <a:xfrm>
            <a:off x="6069105" y="1588568"/>
            <a:ext cx="439271" cy="378117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D9D072-C1D3-4271-8C4B-B9007A651C39}"/>
                  </a:ext>
                </a:extLst>
              </p:cNvPr>
              <p:cNvSpPr txBox="1"/>
              <p:nvPr/>
            </p:nvSpPr>
            <p:spPr>
              <a:xfrm>
                <a:off x="0" y="3173647"/>
                <a:ext cx="12192000" cy="40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𝑟𝑒𝑠𝑡𝑜𝑟𝑖𝑛𝑔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D9D072-C1D3-4271-8C4B-B9007A651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3647"/>
                <a:ext cx="12192000" cy="403187"/>
              </a:xfrm>
              <a:prstGeom prst="rect">
                <a:avLst/>
              </a:prstGeom>
              <a:blipFill>
                <a:blip r:embed="rId7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F6F126C-74B7-483E-B1A7-56FDBBCFB8B9}"/>
                  </a:ext>
                </a:extLst>
              </p:cNvPr>
              <p:cNvSpPr/>
              <p:nvPr/>
            </p:nvSpPr>
            <p:spPr>
              <a:xfrm>
                <a:off x="831492" y="3727391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parameter about the strength of the nonlinearity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F6F126C-74B7-483E-B1A7-56FDBBCFB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3727391"/>
                <a:ext cx="10779664" cy="369332"/>
              </a:xfrm>
              <a:prstGeom prst="rect">
                <a:avLst/>
              </a:prstGeom>
              <a:blipFill>
                <a:blip r:embed="rId8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5CB539-A752-4BEA-A8FF-ADE9A0BCE5E9}"/>
                  </a:ext>
                </a:extLst>
              </p:cNvPr>
              <p:cNvSpPr txBox="1"/>
              <p:nvPr/>
            </p:nvSpPr>
            <p:spPr>
              <a:xfrm>
                <a:off x="0" y="4595022"/>
                <a:ext cx="12192000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𝑟𝑒𝑠𝑡𝑜𝑟𝑖𝑛𝑔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den>
                          </m:f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𝑚𝑎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5CB539-A752-4BEA-A8FF-ADE9A0BCE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5022"/>
                <a:ext cx="12192000" cy="8188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018BEE8-CB32-4F69-B160-2895D5F74EBF}"/>
              </a:ext>
            </a:extLst>
          </p:cNvPr>
          <p:cNvCxnSpPr>
            <a:cxnSpLocks/>
          </p:cNvCxnSpPr>
          <p:nvPr/>
        </p:nvCxnSpPr>
        <p:spPr>
          <a:xfrm flipV="1">
            <a:off x="8417859" y="4727463"/>
            <a:ext cx="510988" cy="180279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4C67DB-DA6B-4FCC-AAE8-2B3D7367B645}"/>
              </a:ext>
            </a:extLst>
          </p:cNvPr>
          <p:cNvSpPr/>
          <p:nvPr/>
        </p:nvSpPr>
        <p:spPr>
          <a:xfrm>
            <a:off x="7584141" y="4587629"/>
            <a:ext cx="833718" cy="64450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28DDD6-3F2D-4709-9615-E62B40C9B213}"/>
              </a:ext>
            </a:extLst>
          </p:cNvPr>
          <p:cNvSpPr txBox="1"/>
          <p:nvPr/>
        </p:nvSpPr>
        <p:spPr>
          <a:xfrm>
            <a:off x="8649292" y="4337212"/>
            <a:ext cx="2711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Anharmonic correction</a:t>
            </a:r>
            <a:endParaRPr lang="ko-KR" altLang="en-US" sz="1600" b="1" i="1" dirty="0">
              <a:solidFill>
                <a:srgbClr val="F48E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4087C99-AC91-4FA3-B2A6-5C42A65D5F47}"/>
                  </a:ext>
                </a:extLst>
              </p:cNvPr>
              <p:cNvSpPr/>
              <p:nvPr/>
            </p:nvSpPr>
            <p:spPr>
              <a:xfrm>
                <a:off x="831492" y="5725638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Even and odd powers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4087C99-AC91-4FA3-B2A6-5C42A65D5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5725638"/>
                <a:ext cx="10779664" cy="374526"/>
              </a:xfrm>
              <a:prstGeom prst="rect">
                <a:avLst/>
              </a:prstGeom>
              <a:blipFill>
                <a:blip r:embed="rId10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4956FB-BFD4-4091-B791-37D69B74DFC5}"/>
              </a:ext>
            </a:extLst>
          </p:cNvPr>
          <p:cNvSpPr/>
          <p:nvPr/>
        </p:nvSpPr>
        <p:spPr>
          <a:xfrm>
            <a:off x="831492" y="5312164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 perfectly parabolic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EEDDF6-BD72-44FE-85FB-2D7C89A7A9C4}"/>
              </a:ext>
            </a:extLst>
          </p:cNvPr>
          <p:cNvSpPr/>
          <p:nvPr/>
        </p:nvSpPr>
        <p:spPr>
          <a:xfrm>
            <a:off x="831492" y="6139112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Scalar-field approximation : cannot treat the tensor of the nonlinear susceptibility without assumption about symmetry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90033-E3EE-4577-BD93-5F4F736508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724" y="3018658"/>
            <a:ext cx="2638793" cy="1305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57D470-EEEA-4C0B-B180-FA838FA2D369}"/>
              </a:ext>
            </a:extLst>
          </p:cNvPr>
          <p:cNvSpPr txBox="1"/>
          <p:nvPr/>
        </p:nvSpPr>
        <p:spPr>
          <a:xfrm>
            <a:off x="7386918" y="6577372"/>
            <a:ext cx="480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https://opengeology.org/Mineralogy/10-crystal-morphology-and-symmetry/</a:t>
            </a:r>
          </a:p>
        </p:txBody>
      </p:sp>
    </p:spTree>
    <p:extLst>
      <p:ext uri="{BB962C8B-B14F-4D97-AF65-F5344CB8AC3E}">
        <p14:creationId xmlns:p14="http://schemas.microsoft.com/office/powerpoint/2010/main" val="3369541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Perturbation Expansion Approach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B890A-045E-0737-2EAD-1A77DB1AC533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Potential energy for a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AB41858-D744-0310-1FAD-62E9A2666CB5}"/>
                  </a:ext>
                </a:extLst>
              </p:cNvPr>
              <p:cNvSpPr/>
              <p:nvPr/>
            </p:nvSpPr>
            <p:spPr>
              <a:xfrm>
                <a:off x="831492" y="3540127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the applied is sufficiently weak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AB41858-D744-0310-1FAD-62E9A2666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3540127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39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6F126C-74B7-483E-B1A7-56FDBBCFB8B9}"/>
              </a:ext>
            </a:extLst>
          </p:cNvPr>
          <p:cNvSpPr/>
          <p:nvPr/>
        </p:nvSpPr>
        <p:spPr>
          <a:xfrm>
            <a:off x="5026974" y="2391307"/>
            <a:ext cx="6596175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the applied optical field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A03A5-6A30-47F4-BD0C-CDDAAF18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8" y="1529923"/>
            <a:ext cx="3955588" cy="1966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B42D72-79E0-4FED-BC75-43412519EA46}"/>
                  </a:ext>
                </a:extLst>
              </p:cNvPr>
              <p:cNvSpPr txBox="1"/>
              <p:nvPr/>
            </p:nvSpPr>
            <p:spPr>
              <a:xfrm>
                <a:off x="4769223" y="2824329"/>
                <a:ext cx="7297271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B42D72-79E0-4FED-BC75-43412519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223" y="2824329"/>
                <a:ext cx="7297271" cy="378245"/>
              </a:xfrm>
              <a:prstGeom prst="rect">
                <a:avLst/>
              </a:prstGeom>
              <a:blipFill>
                <a:blip r:embed="rId5"/>
                <a:stretch>
                  <a:fillRect t="-1613"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CDCB80-AF4D-4394-BD38-25399A8C179D}"/>
                  </a:ext>
                </a:extLst>
              </p:cNvPr>
              <p:cNvSpPr txBox="1"/>
              <p:nvPr/>
            </p:nvSpPr>
            <p:spPr>
              <a:xfrm>
                <a:off x="8885885" y="2388951"/>
                <a:ext cx="25997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CDCB80-AF4D-4394-BD38-25399A8C1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885" y="2388951"/>
                <a:ext cx="2599765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8B851C-A32A-4628-BDE4-048C2592E81F}"/>
                  </a:ext>
                </a:extLst>
              </p:cNvPr>
              <p:cNvSpPr txBox="1"/>
              <p:nvPr/>
            </p:nvSpPr>
            <p:spPr>
              <a:xfrm>
                <a:off x="4894728" y="1686395"/>
                <a:ext cx="7297272" cy="380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8B851C-A32A-4628-BDE4-048C2592E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1686395"/>
                <a:ext cx="7297272" cy="380040"/>
              </a:xfrm>
              <a:prstGeom prst="rect">
                <a:avLst/>
              </a:prstGeom>
              <a:blipFill>
                <a:blip r:embed="rId7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F848E6-A4E9-4919-9E5F-17600D1D2D41}"/>
              </a:ext>
            </a:extLst>
          </p:cNvPr>
          <p:cNvSpPr/>
          <p:nvPr/>
        </p:nvSpPr>
        <p:spPr>
          <a:xfrm>
            <a:off x="1278372" y="394783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Can be solved by means of a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perturbation expansion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BB6C5B-BB02-43A5-8DF2-B3045D23FC13}"/>
                  </a:ext>
                </a:extLst>
              </p:cNvPr>
              <p:cNvSpPr txBox="1"/>
              <p:nvPr/>
            </p:nvSpPr>
            <p:spPr>
              <a:xfrm>
                <a:off x="0" y="4445481"/>
                <a:ext cx="12192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,0&lt;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BB6C5B-BB02-43A5-8DF2-B3045D23F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5481"/>
                <a:ext cx="12192000" cy="374270"/>
              </a:xfrm>
              <a:prstGeom prst="rect">
                <a:avLst/>
              </a:prstGeom>
              <a:blipFill>
                <a:blip r:embed="rId8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41A3C68-4752-43D9-AD57-3A09B7E1BA44}"/>
                  </a:ext>
                </a:extLst>
              </p:cNvPr>
              <p:cNvSpPr/>
              <p:nvPr/>
            </p:nvSpPr>
            <p:spPr>
              <a:xfrm>
                <a:off x="1278372" y="4870796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when finishing calculation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41A3C68-4752-43D9-AD57-3A09B7E1B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2" y="4870796"/>
                <a:ext cx="10779664" cy="374526"/>
              </a:xfrm>
              <a:prstGeom prst="rect">
                <a:avLst/>
              </a:prstGeom>
              <a:blipFill>
                <a:blip r:embed="rId9"/>
                <a:stretch>
                  <a:fillRect l="-39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937E1F-62AC-45B6-9209-21E2ED54E2A5}"/>
                  </a:ext>
                </a:extLst>
              </p:cNvPr>
              <p:cNvSpPr txBox="1"/>
              <p:nvPr/>
            </p:nvSpPr>
            <p:spPr>
              <a:xfrm>
                <a:off x="0" y="5334807"/>
                <a:ext cx="12192000" cy="380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937E1F-62AC-45B6-9209-21E2ED54E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807"/>
                <a:ext cx="12192000" cy="380040"/>
              </a:xfrm>
              <a:prstGeom prst="rect">
                <a:avLst/>
              </a:prstGeom>
              <a:blipFill>
                <a:blip r:embed="rId10"/>
                <a:stretch>
                  <a:fillRect t="-1613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/>
              <p:nvPr/>
            </p:nvSpPr>
            <p:spPr>
              <a:xfrm>
                <a:off x="831492" y="5796582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 solution is the form of a power-series expansion in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5796582"/>
                <a:ext cx="10779664" cy="374526"/>
              </a:xfrm>
              <a:prstGeom prst="rect">
                <a:avLst/>
              </a:prstGeom>
              <a:blipFill>
                <a:blip r:embed="rId11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B2A2DB-6D95-48AC-B0CB-63B9C4FFF0FD}"/>
                  </a:ext>
                </a:extLst>
              </p:cNvPr>
              <p:cNvSpPr txBox="1"/>
              <p:nvPr/>
            </p:nvSpPr>
            <p:spPr>
              <a:xfrm>
                <a:off x="0" y="6245934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B2A2DB-6D95-48AC-B0CB-63B9C4FF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45934"/>
                <a:ext cx="12192000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39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Optical Response for Nonlinear Optics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10213" y="1082978"/>
                <a:ext cx="11423199" cy="376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As a power series in the field strength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𝑬</m:t>
                        </m:r>
                      </m:e>
                    </m:acc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e>
                    </m:d>
                  </m:oMath>
                </a14:m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82978"/>
                <a:ext cx="11423199" cy="376193"/>
              </a:xfrm>
              <a:prstGeom prst="rect">
                <a:avLst/>
              </a:prstGeom>
              <a:blipFill>
                <a:blip r:embed="rId3"/>
                <a:stretch>
                  <a:fillRect l="-320" t="-6557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62CD75-285F-4EE1-971D-F31EDDAD4EAF}"/>
                  </a:ext>
                </a:extLst>
              </p:cNvPr>
              <p:cNvSpPr/>
              <p:nvPr/>
            </p:nvSpPr>
            <p:spPr>
              <a:xfrm>
                <a:off x="834415" y="2839673"/>
                <a:ext cx="9012318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second-rank tensor, third-rank tensor (the fields are vectors)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62CD75-285F-4EE1-971D-F31EDDAD4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5" y="2839673"/>
                <a:ext cx="9012318" cy="380810"/>
              </a:xfrm>
              <a:prstGeom prst="rect">
                <a:avLst/>
              </a:prstGeom>
              <a:blipFill>
                <a:blip r:embed="rId4"/>
                <a:stretch>
                  <a:fillRect l="-474" t="-6452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11C9B7-C4FF-41AD-BAE9-0BF9991D9745}"/>
              </a:ext>
            </a:extLst>
          </p:cNvPr>
          <p:cNvSpPr/>
          <p:nvPr/>
        </p:nvSpPr>
        <p:spPr>
          <a:xfrm>
            <a:off x="410213" y="3663614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49E514B-7C58-4B0B-8A55-F2713D2945CD}"/>
                  </a:ext>
                </a:extLst>
              </p:cNvPr>
              <p:cNvSpPr/>
              <p:nvPr/>
            </p:nvSpPr>
            <p:spPr>
              <a:xfrm>
                <a:off x="834411" y="4080152"/>
                <a:ext cx="105231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polarization at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depends only on the </a:t>
                </a:r>
                <a:r>
                  <a:rPr lang="en-US" altLang="ko-KR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instantaneous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value of the electric field strength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49E514B-7C58-4B0B-8A55-F2713D294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1" y="4080152"/>
                <a:ext cx="10523161" cy="369332"/>
              </a:xfrm>
              <a:prstGeom prst="rect">
                <a:avLst/>
              </a:prstGeom>
              <a:blipFill>
                <a:blip r:embed="rId5"/>
                <a:stretch>
                  <a:fillRect l="-40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8F3DD-CF32-4C74-9964-A3E0826466C8}"/>
                  </a:ext>
                </a:extLst>
              </p:cNvPr>
              <p:cNvSpPr txBox="1"/>
              <p:nvPr/>
            </p:nvSpPr>
            <p:spPr>
              <a:xfrm>
                <a:off x="-9" y="1705742"/>
                <a:ext cx="12191999" cy="91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(1)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+… 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8F3DD-CF32-4C74-9964-A3E08264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" y="1705742"/>
                <a:ext cx="12191999" cy="912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304A11-E534-4D19-BD8C-055F02C827A7}"/>
              </a:ext>
            </a:extLst>
          </p:cNvPr>
          <p:cNvSpPr/>
          <p:nvPr/>
        </p:nvSpPr>
        <p:spPr>
          <a:xfrm>
            <a:off x="1310251" y="4496690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medium must be lossless and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dispersionless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B70D53-E9D6-47EA-B253-F308857CCBE7}"/>
              </a:ext>
            </a:extLst>
          </p:cNvPr>
          <p:cNvSpPr/>
          <p:nvPr/>
        </p:nvSpPr>
        <p:spPr>
          <a:xfrm>
            <a:off x="834411" y="5152258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general, the nonlinear susceptibilities depend on the frequencies of the applied fields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85AE26-AD95-4F6D-B983-0D6BA038FBDD}"/>
              </a:ext>
            </a:extLst>
          </p:cNvPr>
          <p:cNvSpPr/>
          <p:nvPr/>
        </p:nvSpPr>
        <p:spPr>
          <a:xfrm>
            <a:off x="1310251" y="5568796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 assumption gives them to be constants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98C6B-5EC3-4BE6-A2EF-90D8D05892A9}"/>
              </a:ext>
            </a:extLst>
          </p:cNvPr>
          <p:cNvSpPr txBox="1"/>
          <p:nvPr/>
        </p:nvSpPr>
        <p:spPr>
          <a:xfrm>
            <a:off x="6917266" y="4591106"/>
            <a:ext cx="3716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 err="1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relations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9A5E-5948-218E-2DA3-1C8D63653F1E}"/>
                  </a:ext>
                </a:extLst>
              </p:cNvPr>
              <p:cNvSpPr txBox="1"/>
              <p:nvPr/>
            </p:nvSpPr>
            <p:spPr>
              <a:xfrm>
                <a:off x="7150494" y="3347895"/>
                <a:ext cx="4207078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9A5E-5948-218E-2DA3-1C8D6365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494" y="3347895"/>
                <a:ext cx="4207078" cy="691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1F91D4-8D91-05BA-9EC1-9F3E2DDE4EA0}"/>
              </a:ext>
            </a:extLst>
          </p:cNvPr>
          <p:cNvCxnSpPr/>
          <p:nvPr/>
        </p:nvCxnSpPr>
        <p:spPr>
          <a:xfrm flipH="1">
            <a:off x="9846733" y="3241362"/>
            <a:ext cx="244219" cy="310953"/>
          </a:xfrm>
          <a:prstGeom prst="straightConnector1">
            <a:avLst/>
          </a:prstGeom>
          <a:ln w="38100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56102F-1FC5-3294-ADB3-64CA66400B4C}"/>
              </a:ext>
            </a:extLst>
          </p:cNvPr>
          <p:cNvSpPr txBox="1"/>
          <p:nvPr/>
        </p:nvSpPr>
        <p:spPr>
          <a:xfrm>
            <a:off x="9254033" y="2945703"/>
            <a:ext cx="2415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Dirac-delta function</a:t>
            </a:r>
            <a:endParaRPr lang="ko-KR" altLang="en-US" sz="1600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0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Perturbation Expansion Approach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937E1F-62AC-45B6-9209-21E2ED54E2A5}"/>
                  </a:ext>
                </a:extLst>
              </p:cNvPr>
              <p:cNvSpPr txBox="1"/>
              <p:nvPr/>
            </p:nvSpPr>
            <p:spPr>
              <a:xfrm>
                <a:off x="0" y="1137579"/>
                <a:ext cx="12192000" cy="380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C937E1F-62AC-45B6-9209-21E2ED54E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7579"/>
                <a:ext cx="12192000" cy="380040"/>
              </a:xfrm>
              <a:prstGeom prst="rect">
                <a:avLst/>
              </a:prstGeom>
              <a:blipFill>
                <a:blip r:embed="rId3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B2A2DB-6D95-48AC-B0CB-63B9C4FFF0FD}"/>
                  </a:ext>
                </a:extLst>
              </p:cNvPr>
              <p:cNvSpPr txBox="1"/>
              <p:nvPr/>
            </p:nvSpPr>
            <p:spPr>
              <a:xfrm>
                <a:off x="0" y="1630685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B2A2DB-6D95-48AC-B0CB-63B9C4FF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30685"/>
                <a:ext cx="12192000" cy="39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826714-BD25-4397-8548-AA27AAA50E23}"/>
                  </a:ext>
                </a:extLst>
              </p:cNvPr>
              <p:cNvSpPr txBox="1"/>
              <p:nvPr/>
            </p:nvSpPr>
            <p:spPr>
              <a:xfrm>
                <a:off x="2465294" y="2803750"/>
                <a:ext cx="6544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F48E3A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𝝀</m:t>
                      </m:r>
                    </m:oMath>
                  </m:oMathPara>
                </a14:m>
                <a:endParaRPr lang="ko-KR" altLang="en-US" sz="2400" b="1" dirty="0">
                  <a:solidFill>
                    <a:srgbClr val="F48E3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826714-BD25-4397-8548-AA27AAA5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4" y="2803750"/>
                <a:ext cx="65442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D694DC-BD07-4446-B71F-8F4350A48EB0}"/>
                  </a:ext>
                </a:extLst>
              </p:cNvPr>
              <p:cNvSpPr txBox="1"/>
              <p:nvPr/>
            </p:nvSpPr>
            <p:spPr>
              <a:xfrm>
                <a:off x="2976283" y="2247432"/>
                <a:ext cx="6096000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D694DC-BD07-4446-B71F-8F4350A48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83" y="2247432"/>
                <a:ext cx="6096000" cy="4648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311DE7-9A04-492F-A1EC-5B25D4061FCD}"/>
              </a:ext>
            </a:extLst>
          </p:cNvPr>
          <p:cNvSpPr/>
          <p:nvPr/>
        </p:nvSpPr>
        <p:spPr>
          <a:xfrm>
            <a:off x="4123764" y="1072266"/>
            <a:ext cx="3935507" cy="9514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F044CE-C641-4A64-9ECA-FE0A22C07F78}"/>
                  </a:ext>
                </a:extLst>
              </p:cNvPr>
              <p:cNvSpPr txBox="1"/>
              <p:nvPr/>
            </p:nvSpPr>
            <p:spPr>
              <a:xfrm>
                <a:off x="-4483" y="2844562"/>
                <a:ext cx="12192000" cy="394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F044CE-C641-4A64-9ECA-FE0A22C0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2844562"/>
                <a:ext cx="12192000" cy="394916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1E17D9-C8B7-4516-9170-33BCC10CA680}"/>
                  </a:ext>
                </a:extLst>
              </p:cNvPr>
              <p:cNvSpPr txBox="1"/>
              <p:nvPr/>
            </p:nvSpPr>
            <p:spPr>
              <a:xfrm>
                <a:off x="2465294" y="3474642"/>
                <a:ext cx="65442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rgbClr val="F48E3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1E17D9-C8B7-4516-9170-33BCC10C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4" y="3474642"/>
                <a:ext cx="654424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39EA4B-34C5-4D23-8613-FDF96A1F36CF}"/>
                  </a:ext>
                </a:extLst>
              </p:cNvPr>
              <p:cNvSpPr txBox="1"/>
              <p:nvPr/>
            </p:nvSpPr>
            <p:spPr>
              <a:xfrm>
                <a:off x="-4483" y="3479990"/>
                <a:ext cx="12192000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39EA4B-34C5-4D23-8613-FDF96A1F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3479990"/>
                <a:ext cx="12192000" cy="464871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01418E-153A-473B-82C3-358D2B6AC299}"/>
                  </a:ext>
                </a:extLst>
              </p:cNvPr>
              <p:cNvSpPr txBox="1"/>
              <p:nvPr/>
            </p:nvSpPr>
            <p:spPr>
              <a:xfrm>
                <a:off x="2465294" y="4180005"/>
                <a:ext cx="65442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rgbClr val="F48E3A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01418E-153A-473B-82C3-358D2B6AC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4" y="4180005"/>
                <a:ext cx="654424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D99D7-32CA-4E97-B269-451E6F829DBB}"/>
                  </a:ext>
                </a:extLst>
              </p:cNvPr>
              <p:cNvSpPr txBox="1"/>
              <p:nvPr/>
            </p:nvSpPr>
            <p:spPr>
              <a:xfrm>
                <a:off x="-4483" y="4194552"/>
                <a:ext cx="12192000" cy="394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BD99D7-32CA-4E97-B269-451E6F829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4194552"/>
                <a:ext cx="12192000" cy="394916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AABD4BD-4A1E-4FCF-8A23-9535AC9266F7}"/>
              </a:ext>
            </a:extLst>
          </p:cNvPr>
          <p:cNvSpPr txBox="1"/>
          <p:nvPr/>
        </p:nvSpPr>
        <p:spPr>
          <a:xfrm>
            <a:off x="7950046" y="2913893"/>
            <a:ext cx="2711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(linear) Lorentz model</a:t>
            </a:r>
            <a:endParaRPr lang="ko-KR" altLang="en-US" sz="1600" b="1" i="1" dirty="0">
              <a:solidFill>
                <a:srgbClr val="F48E3A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3E43D3-15B3-4856-A751-63986AB3FE15}"/>
              </a:ext>
            </a:extLst>
          </p:cNvPr>
          <p:cNvSpPr/>
          <p:nvPr/>
        </p:nvSpPr>
        <p:spPr>
          <a:xfrm>
            <a:off x="701685" y="4613428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Steady state solution in (linear) Lorentz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4C3993-E06B-466B-AD25-C9A05D65713E}"/>
                  </a:ext>
                </a:extLst>
              </p:cNvPr>
              <p:cNvSpPr txBox="1"/>
              <p:nvPr/>
            </p:nvSpPr>
            <p:spPr>
              <a:xfrm>
                <a:off x="0" y="5531337"/>
                <a:ext cx="12192000" cy="718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4C3993-E06B-466B-AD25-C9A05D65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1337"/>
                <a:ext cx="12192000" cy="7187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C23CCF-1A95-41AA-BC7F-36B4E5E470AA}"/>
                  </a:ext>
                </a:extLst>
              </p:cNvPr>
              <p:cNvSpPr txBox="1"/>
              <p:nvPr/>
            </p:nvSpPr>
            <p:spPr>
              <a:xfrm>
                <a:off x="-4483" y="6287608"/>
                <a:ext cx="12196483" cy="42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C23CCF-1A95-41AA-BC7F-36B4E5E4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6287608"/>
                <a:ext cx="12196483" cy="424027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CA1ADC-E985-47FD-930E-B5C9D6E05A50}"/>
                  </a:ext>
                </a:extLst>
              </p:cNvPr>
              <p:cNvSpPr txBox="1"/>
              <p:nvPr/>
            </p:nvSpPr>
            <p:spPr>
              <a:xfrm>
                <a:off x="0" y="5088733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CA1ADC-E985-47FD-930E-B5C9D6E0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8733"/>
                <a:ext cx="12192000" cy="392993"/>
              </a:xfrm>
              <a:prstGeom prst="rect">
                <a:avLst/>
              </a:prstGeom>
              <a:blipFill>
                <a:blip r:embed="rId1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776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Perturbation Expansion Approach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1E17D9-C8B7-4516-9170-33BCC10CA680}"/>
                  </a:ext>
                </a:extLst>
              </p:cNvPr>
              <p:cNvSpPr txBox="1"/>
              <p:nvPr/>
            </p:nvSpPr>
            <p:spPr>
              <a:xfrm>
                <a:off x="2465294" y="1037153"/>
                <a:ext cx="65442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rgbClr val="F48E3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1E17D9-C8B7-4516-9170-33BCC10C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4" y="1037153"/>
                <a:ext cx="654424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39EA4B-34C5-4D23-8613-FDF96A1F36CF}"/>
                  </a:ext>
                </a:extLst>
              </p:cNvPr>
              <p:cNvSpPr txBox="1"/>
              <p:nvPr/>
            </p:nvSpPr>
            <p:spPr>
              <a:xfrm>
                <a:off x="-4483" y="1042501"/>
                <a:ext cx="12192000" cy="46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39EA4B-34C5-4D23-8613-FDF96A1F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1042501"/>
                <a:ext cx="12192000" cy="464871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3E43D3-15B3-4856-A751-63986AB3FE15}"/>
                  </a:ext>
                </a:extLst>
              </p:cNvPr>
              <p:cNvSpPr/>
              <p:nvPr/>
            </p:nvSpPr>
            <p:spPr>
              <a:xfrm>
                <a:off x="768739" y="1757531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square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several frequencies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3E43D3-15B3-4856-A751-63986AB3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9" y="1757531"/>
                <a:ext cx="10779664" cy="387927"/>
              </a:xfrm>
              <a:prstGeom prst="rect">
                <a:avLst/>
              </a:prstGeom>
              <a:blipFill>
                <a:blip r:embed="rId5"/>
                <a:stretch>
                  <a:fillRect l="-339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4C3993-E06B-466B-AD25-C9A05D65713E}"/>
                  </a:ext>
                </a:extLst>
              </p:cNvPr>
              <p:cNvSpPr txBox="1"/>
              <p:nvPr/>
            </p:nvSpPr>
            <p:spPr>
              <a:xfrm>
                <a:off x="0" y="5531337"/>
                <a:ext cx="12192000" cy="734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/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4C3993-E06B-466B-AD25-C9A05D65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1337"/>
                <a:ext cx="12192000" cy="734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46811A-8A1B-40C8-886F-2D9E504F72EE}"/>
                  </a:ext>
                </a:extLst>
              </p:cNvPr>
              <p:cNvSpPr txBox="1"/>
              <p:nvPr/>
            </p:nvSpPr>
            <p:spPr>
              <a:xfrm>
                <a:off x="-4483" y="2199120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46811A-8A1B-40C8-886F-2D9E504F7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2199120"/>
                <a:ext cx="12192000" cy="392993"/>
              </a:xfrm>
              <a:prstGeom prst="rect">
                <a:avLst/>
              </a:prstGeom>
              <a:blipFill>
                <a:blip r:embed="rId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228DD1-1655-496E-A38F-3E3934CF9182}"/>
                  </a:ext>
                </a:extLst>
              </p:cNvPr>
              <p:cNvSpPr txBox="1"/>
              <p:nvPr/>
            </p:nvSpPr>
            <p:spPr>
              <a:xfrm>
                <a:off x="0" y="2652820"/>
                <a:ext cx="12187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±2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,±2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±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,±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228DD1-1655-496E-A38F-3E3934CF9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52820"/>
                <a:ext cx="1218751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68A4C1B-5998-4063-AA82-9A9CC6BD2706}"/>
                  </a:ext>
                </a:extLst>
              </p:cNvPr>
              <p:cNvSpPr/>
              <p:nvPr/>
            </p:nvSpPr>
            <p:spPr>
              <a:xfrm>
                <a:off x="768739" y="3182973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the response at frequency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for instance,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68A4C1B-5998-4063-AA82-9A9CC6BD2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9" y="3182973"/>
                <a:ext cx="10779664" cy="369332"/>
              </a:xfrm>
              <a:prstGeom prst="rect">
                <a:avLst/>
              </a:prstGeom>
              <a:blipFill>
                <a:blip r:embed="rId9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28CF0E-C15E-4444-9F49-490C19CD6963}"/>
                  </a:ext>
                </a:extLst>
              </p:cNvPr>
              <p:cNvSpPr txBox="1"/>
              <p:nvPr/>
            </p:nvSpPr>
            <p:spPr>
              <a:xfrm>
                <a:off x="0" y="3713126"/>
                <a:ext cx="12192000" cy="710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28CF0E-C15E-4444-9F49-490C19CD6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3126"/>
                <a:ext cx="12192000" cy="7109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E12BBF-4CBE-4E96-A702-82D683E3F422}"/>
              </a:ext>
            </a:extLst>
          </p:cNvPr>
          <p:cNvSpPr/>
          <p:nvPr/>
        </p:nvSpPr>
        <p:spPr>
          <a:xfrm>
            <a:off x="701685" y="4613428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Steady state solution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6EB0CD-4932-490C-BFF4-C29AF5E3227A}"/>
                  </a:ext>
                </a:extLst>
              </p:cNvPr>
              <p:cNvSpPr txBox="1"/>
              <p:nvPr/>
            </p:nvSpPr>
            <p:spPr>
              <a:xfrm>
                <a:off x="0" y="5088733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6EB0CD-4932-490C-BFF4-C29AF5E32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8733"/>
                <a:ext cx="12192000" cy="392993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303D111-6E5E-4631-9506-FCC8FD223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7054" y="3071763"/>
            <a:ext cx="3739060" cy="181419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58A398-37BD-4F06-88E8-2F714E382A5F}"/>
              </a:ext>
            </a:extLst>
          </p:cNvPr>
          <p:cNvSpPr/>
          <p:nvPr/>
        </p:nvSpPr>
        <p:spPr>
          <a:xfrm>
            <a:off x="8421167" y="2592113"/>
            <a:ext cx="3627397" cy="2639327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6CE71C-0395-41DA-9F9C-F9C785D65C7F}"/>
                  </a:ext>
                </a:extLst>
              </p:cNvPr>
              <p:cNvSpPr txBox="1"/>
              <p:nvPr/>
            </p:nvSpPr>
            <p:spPr>
              <a:xfrm>
                <a:off x="9364115" y="4812497"/>
                <a:ext cx="2478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6CE71C-0395-41DA-9F9C-F9C785D6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115" y="4812497"/>
                <a:ext cx="2478262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0AF7BDC-DE2D-429A-B26B-6E9C275CBAE4}"/>
              </a:ext>
            </a:extLst>
          </p:cNvPr>
          <p:cNvSpPr txBox="1"/>
          <p:nvPr/>
        </p:nvSpPr>
        <p:spPr>
          <a:xfrm>
            <a:off x="8545605" y="2645349"/>
            <a:ext cx="3018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examples,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7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Linear Susceptibility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/>
              <p:nvPr/>
            </p:nvSpPr>
            <p:spPr>
              <a:xfrm>
                <a:off x="410213" y="1037850"/>
                <a:ext cx="11423199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 susceptibility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𝝌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37850"/>
                <a:ext cx="11423199" cy="392993"/>
              </a:xfrm>
              <a:prstGeom prst="rect">
                <a:avLst/>
              </a:prstGeom>
              <a:blipFill>
                <a:blip r:embed="rId3"/>
                <a:stretch>
                  <a:fillRect l="-320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/>
              <p:nvPr/>
            </p:nvSpPr>
            <p:spPr>
              <a:xfrm>
                <a:off x="831492" y="2786071"/>
                <a:ext cx="1077966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Close to resonance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2786071"/>
                <a:ext cx="10779664" cy="391646"/>
              </a:xfrm>
              <a:prstGeom prst="rect">
                <a:avLst/>
              </a:prstGeom>
              <a:blipFill>
                <a:blip r:embed="rId4"/>
                <a:stretch>
                  <a:fillRect l="-339" t="-7813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/>
              <p:nvPr/>
            </p:nvSpPr>
            <p:spPr>
              <a:xfrm>
                <a:off x="0" y="1612678"/>
                <a:ext cx="12192000" cy="421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2678"/>
                <a:ext cx="12192000" cy="421654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BEAD42-0F6F-4EFD-93D6-53CC39EA9449}"/>
              </a:ext>
            </a:extLst>
          </p:cNvPr>
          <p:cNvSpPr txBox="1"/>
          <p:nvPr/>
        </p:nvSpPr>
        <p:spPr>
          <a:xfrm>
            <a:off x="7129182" y="1066374"/>
            <a:ext cx="3018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density of atoms</a:t>
            </a:r>
            <a:endParaRPr lang="ko-KR" altLang="en-US" sz="1400" b="1" i="1" dirty="0">
              <a:solidFill>
                <a:srgbClr val="F48E3A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49EB3B-7CA4-489C-932B-AFB15FF5DEA4}"/>
              </a:ext>
            </a:extLst>
          </p:cNvPr>
          <p:cNvCxnSpPr>
            <a:cxnSpLocks/>
          </p:cNvCxnSpPr>
          <p:nvPr/>
        </p:nvCxnSpPr>
        <p:spPr>
          <a:xfrm flipH="1">
            <a:off x="7297271" y="1402675"/>
            <a:ext cx="161364" cy="285695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E61F-3DEA-41F5-B3AE-D760F7B17172}"/>
                  </a:ext>
                </a:extLst>
              </p:cNvPr>
              <p:cNvSpPr txBox="1"/>
              <p:nvPr/>
            </p:nvSpPr>
            <p:spPr>
              <a:xfrm>
                <a:off x="-4483" y="2055513"/>
                <a:ext cx="12192000" cy="748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𝑁𝑒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E61F-3DEA-41F5-B3AE-D760F7B17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2055513"/>
                <a:ext cx="12192000" cy="748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C8CDE-82AF-4A85-AC0D-82F9C25316E0}"/>
                  </a:ext>
                </a:extLst>
              </p:cNvPr>
              <p:cNvSpPr txBox="1"/>
              <p:nvPr/>
            </p:nvSpPr>
            <p:spPr>
              <a:xfrm>
                <a:off x="-4483" y="3281154"/>
                <a:ext cx="12196483" cy="42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C8CDE-82AF-4A85-AC0D-82F9C253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3281154"/>
                <a:ext cx="12196483" cy="424027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8E1C-F52D-43B2-8CA6-91AB3CAEAED0}"/>
                  </a:ext>
                </a:extLst>
              </p:cNvPr>
              <p:cNvSpPr txBox="1"/>
              <p:nvPr/>
            </p:nvSpPr>
            <p:spPr>
              <a:xfrm>
                <a:off x="-4483" y="3738104"/>
                <a:ext cx="12192000" cy="824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578E1C-F52D-43B2-8CA6-91AB3CAE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3738104"/>
                <a:ext cx="12192000" cy="824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683C6F1-103E-4B52-889C-B278A05C52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203"/>
          <a:stretch/>
        </p:blipFill>
        <p:spPr>
          <a:xfrm>
            <a:off x="2257932" y="4723382"/>
            <a:ext cx="3863880" cy="1984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E52F7E4-1C0F-4758-86C9-C086AE6442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503"/>
          <a:stretch/>
        </p:blipFill>
        <p:spPr>
          <a:xfrm>
            <a:off x="6332160" y="4766079"/>
            <a:ext cx="3347549" cy="20919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48925F-95E4-43A2-8229-E797648DF8A3}"/>
              </a:ext>
            </a:extLst>
          </p:cNvPr>
          <p:cNvSpPr txBox="1"/>
          <p:nvPr/>
        </p:nvSpPr>
        <p:spPr>
          <a:xfrm>
            <a:off x="4582175" y="5245322"/>
            <a:ext cx="811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</a:t>
            </a:r>
            <a:endParaRPr lang="ko-KR" altLang="en-US" sz="1400" b="1" i="1" dirty="0">
              <a:solidFill>
                <a:srgbClr val="F48E3A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57848B-A60D-41C3-B35F-3DF11CE58E6B}"/>
              </a:ext>
            </a:extLst>
          </p:cNvPr>
          <p:cNvSpPr/>
          <p:nvPr/>
        </p:nvSpPr>
        <p:spPr>
          <a:xfrm>
            <a:off x="410213" y="5061150"/>
            <a:ext cx="2395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Atomic absorption</a:t>
            </a:r>
          </a:p>
          <a:p>
            <a:pPr algn="ctr"/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profile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CFB767-9F3A-41E4-B660-14B231CC1374}"/>
              </a:ext>
            </a:extLst>
          </p:cNvPr>
          <p:cNvSpPr txBox="1"/>
          <p:nvPr/>
        </p:nvSpPr>
        <p:spPr>
          <a:xfrm>
            <a:off x="8410647" y="6549631"/>
            <a:ext cx="1269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</a:t>
            </a:r>
            <a:endParaRPr lang="ko-KR" altLang="en-US" sz="1400" b="1" i="1" dirty="0">
              <a:solidFill>
                <a:srgbClr val="F48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01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Nonlinear Susceptibility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/>
              <p:nvPr/>
            </p:nvSpPr>
            <p:spPr>
              <a:xfrm>
                <a:off x="410213" y="930270"/>
                <a:ext cx="11423199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Nonlinear susceptibility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𝝌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C2B890A-045E-0737-2EAD-1A77DB1AC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930270"/>
                <a:ext cx="11423199" cy="392993"/>
              </a:xfrm>
              <a:prstGeom prst="rect">
                <a:avLst/>
              </a:prstGeom>
              <a:blipFill>
                <a:blip r:embed="rId3"/>
                <a:stretch>
                  <a:fillRect l="-320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B971EA-253B-4313-95A9-43A024452792}"/>
              </a:ext>
            </a:extLst>
          </p:cNvPr>
          <p:cNvSpPr/>
          <p:nvPr/>
        </p:nvSpPr>
        <p:spPr>
          <a:xfrm>
            <a:off x="831492" y="266012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terms of the product of linear susceptibilities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/>
              <p:nvPr/>
            </p:nvSpPr>
            <p:spPr>
              <a:xfrm>
                <a:off x="0" y="1505098"/>
                <a:ext cx="12192000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5098"/>
                <a:ext cx="12192000" cy="387927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BEAD42-0F6F-4EFD-93D6-53CC39EA9449}"/>
              </a:ext>
            </a:extLst>
          </p:cNvPr>
          <p:cNvSpPr txBox="1"/>
          <p:nvPr/>
        </p:nvSpPr>
        <p:spPr>
          <a:xfrm>
            <a:off x="7129182" y="958794"/>
            <a:ext cx="3018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density of atoms</a:t>
            </a:r>
            <a:endParaRPr lang="ko-KR" altLang="en-US" sz="1400" b="1" i="1" dirty="0">
              <a:solidFill>
                <a:srgbClr val="F48E3A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49EB3B-7CA4-489C-932B-AFB15FF5DEA4}"/>
              </a:ext>
            </a:extLst>
          </p:cNvPr>
          <p:cNvCxnSpPr>
            <a:cxnSpLocks/>
          </p:cNvCxnSpPr>
          <p:nvPr/>
        </p:nvCxnSpPr>
        <p:spPr>
          <a:xfrm flipH="1">
            <a:off x="7749029" y="1302241"/>
            <a:ext cx="161364" cy="285695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E61F-3DEA-41F5-B3AE-D760F7B17172}"/>
                  </a:ext>
                </a:extLst>
              </p:cNvPr>
              <p:cNvSpPr txBox="1"/>
              <p:nvPr/>
            </p:nvSpPr>
            <p:spPr>
              <a:xfrm>
                <a:off x="-4483" y="1947933"/>
                <a:ext cx="12192000" cy="695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𝑁𝑒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E61F-3DEA-41F5-B3AE-D760F7B17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1947933"/>
                <a:ext cx="12192000" cy="69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16BF6D-8E72-4DFE-B7E0-9B1DA3EECA6F}"/>
                  </a:ext>
                </a:extLst>
              </p:cNvPr>
              <p:cNvSpPr txBox="1"/>
              <p:nvPr/>
            </p:nvSpPr>
            <p:spPr>
              <a:xfrm>
                <a:off x="8841441" y="2886774"/>
                <a:ext cx="2991971" cy="628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16BF6D-8E72-4DFE-B7E0-9B1DA3EEC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441" y="2886774"/>
                <a:ext cx="2991971" cy="6282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7FE7D-E5E3-4C8F-BCAF-17060B206F2E}"/>
                  </a:ext>
                </a:extLst>
              </p:cNvPr>
              <p:cNvSpPr txBox="1"/>
              <p:nvPr/>
            </p:nvSpPr>
            <p:spPr>
              <a:xfrm>
                <a:off x="-4483" y="3041834"/>
                <a:ext cx="12192000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7FE7D-E5E3-4C8F-BCAF-17060B206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3041834"/>
                <a:ext cx="12192000" cy="566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73EDFB-B1FC-4B7B-9BD1-58F58E5B1373}"/>
              </a:ext>
            </a:extLst>
          </p:cNvPr>
          <p:cNvSpPr/>
          <p:nvPr/>
        </p:nvSpPr>
        <p:spPr>
          <a:xfrm>
            <a:off x="1269407" y="370886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Second-order susceptibility as a function of three frequencies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25B9CBF-ED92-408A-951C-BE7D9EFEEF23}"/>
                  </a:ext>
                </a:extLst>
              </p:cNvPr>
              <p:cNvSpPr/>
              <p:nvPr/>
            </p:nvSpPr>
            <p:spPr>
              <a:xfrm>
                <a:off x="831492" y="4183730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SFG case, 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of the fields goes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and DFG case, Optical rectification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case are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25B9CBF-ED92-408A-951C-BE7D9EFEE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4183730"/>
                <a:ext cx="10779664" cy="369332"/>
              </a:xfrm>
              <a:prstGeom prst="rect">
                <a:avLst/>
              </a:prstGeom>
              <a:blipFill>
                <a:blip r:embed="rId8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6B6BED-2CAC-48DE-ACDB-B14C46C17BF8}"/>
              </a:ext>
            </a:extLst>
          </p:cNvPr>
          <p:cNvSpPr/>
          <p:nvPr/>
        </p:nvSpPr>
        <p:spPr>
          <a:xfrm>
            <a:off x="9233648" y="2847991"/>
            <a:ext cx="2214282" cy="697906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62B6E6-C8BB-4755-925B-75776ADDDB35}"/>
                  </a:ext>
                </a:extLst>
              </p:cNvPr>
              <p:cNvSpPr txBox="1"/>
              <p:nvPr/>
            </p:nvSpPr>
            <p:spPr>
              <a:xfrm>
                <a:off x="-4483" y="4625627"/>
                <a:ext cx="12192000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62B6E6-C8BB-4755-925B-75776ADDD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4625627"/>
                <a:ext cx="12192000" cy="5666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69ED2F-43FF-4A75-9BE5-6E64093FD7EC}"/>
                  </a:ext>
                </a:extLst>
              </p:cNvPr>
              <p:cNvSpPr txBox="1"/>
              <p:nvPr/>
            </p:nvSpPr>
            <p:spPr>
              <a:xfrm>
                <a:off x="-13449" y="5185049"/>
                <a:ext cx="12192000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69ED2F-43FF-4A75-9BE5-6E64093F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49" y="5185049"/>
                <a:ext cx="12192000" cy="5666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83876-2110-4ABD-B33D-A08293ED3A21}"/>
                  </a:ext>
                </a:extLst>
              </p:cNvPr>
              <p:cNvSpPr txBox="1"/>
              <p:nvPr/>
            </p:nvSpPr>
            <p:spPr>
              <a:xfrm>
                <a:off x="-4483" y="5734556"/>
                <a:ext cx="12192000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83876-2110-4ABD-B33D-A08293ED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3" y="5734556"/>
                <a:ext cx="12192000" cy="5666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E69923F-57A7-4EFF-9C64-43D57FA258E1}"/>
                  </a:ext>
                </a:extLst>
              </p:cNvPr>
              <p:cNvSpPr/>
              <p:nvPr/>
            </p:nvSpPr>
            <p:spPr>
              <a:xfrm>
                <a:off x="831492" y="6321483"/>
                <a:ext cx="10779664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want to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susceptibility, you should 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E69923F-57A7-4EFF-9C64-43D57FA25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6321483"/>
                <a:ext cx="10779664" cy="392993"/>
              </a:xfrm>
              <a:prstGeom prst="rect">
                <a:avLst/>
              </a:prstGeom>
              <a:blipFill>
                <a:blip r:embed="rId12"/>
                <a:stretch>
                  <a:fillRect l="-339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36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Miller’s Rule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B890A-045E-0737-2EAD-1A77DB1AC533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Empirical rule due to Miller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B971EA-253B-4313-95A9-43A024452792}"/>
              </a:ext>
            </a:extLst>
          </p:cNvPr>
          <p:cNvSpPr/>
          <p:nvPr/>
        </p:nvSpPr>
        <p:spPr>
          <a:xfrm>
            <a:off x="831492" y="249955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Nearly constant for all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crystals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/>
              <p:nvPr/>
            </p:nvSpPr>
            <p:spPr>
              <a:xfrm>
                <a:off x="0" y="1612678"/>
                <a:ext cx="12192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1FEE0-7FC5-457C-9A06-895449E0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2678"/>
                <a:ext cx="12192000" cy="72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851509-A079-4881-B9D2-766A8BE9F7CB}"/>
                  </a:ext>
                </a:extLst>
              </p:cNvPr>
              <p:cNvSpPr txBox="1"/>
              <p:nvPr/>
            </p:nvSpPr>
            <p:spPr>
              <a:xfrm>
                <a:off x="25812" y="3024171"/>
                <a:ext cx="12192000" cy="841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𝑚𝑎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851509-A079-4881-B9D2-766A8BE9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" y="3024171"/>
                <a:ext cx="12192000" cy="841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CF886BE-5115-4022-BA6B-23AFFF08F943}"/>
              </a:ext>
            </a:extLst>
          </p:cNvPr>
          <p:cNvSpPr txBox="1"/>
          <p:nvPr/>
        </p:nvSpPr>
        <p:spPr>
          <a:xfrm>
            <a:off x="7888563" y="2823580"/>
            <a:ext cx="249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Nearly constant 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79891-35B2-4E67-96BC-1BF13162EA94}"/>
                  </a:ext>
                </a:extLst>
              </p:cNvPr>
              <p:cNvSpPr/>
              <p:nvPr/>
            </p:nvSpPr>
            <p:spPr>
              <a:xfrm>
                <a:off x="1269407" y="4031596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Atomic number density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condensed matter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are constant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79891-35B2-4E67-96BC-1BF13162E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07" y="4031596"/>
                <a:ext cx="10779664" cy="374526"/>
              </a:xfrm>
              <a:prstGeom prst="rect">
                <a:avLst/>
              </a:prstGeom>
              <a:blipFill>
                <a:blip r:embed="rId5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CB491B2-5FEE-4D57-8380-E1220A64DAF0}"/>
                  </a:ext>
                </a:extLst>
              </p:cNvPr>
              <p:cNvSpPr/>
              <p:nvPr/>
            </p:nvSpPr>
            <p:spPr>
              <a:xfrm>
                <a:off x="831492" y="4626588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size of the nonlinear coefficient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by the linear and nonlinear contributions to the restoring force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CB491B2-5FEE-4D57-8380-E1220A64D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4626588"/>
                <a:ext cx="10779664" cy="369332"/>
              </a:xfrm>
              <a:prstGeom prst="rect">
                <a:avLst/>
              </a:prstGeom>
              <a:blipFill>
                <a:blip r:embed="rId6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7258E27-5CCD-470A-8A6F-85A3AABDF456}"/>
                  </a:ext>
                </a:extLst>
              </p:cNvPr>
              <p:cNvSpPr/>
              <p:nvPr/>
            </p:nvSpPr>
            <p:spPr>
              <a:xfrm>
                <a:off x="1269407" y="5097748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size of the atom (separation between atoms; lattice constant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7258E27-5CCD-470A-8A6F-85A3AABDF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07" y="5097748"/>
                <a:ext cx="10779664" cy="369332"/>
              </a:xfrm>
              <a:prstGeom prst="rect">
                <a:avLst/>
              </a:prstGeom>
              <a:blipFill>
                <a:blip r:embed="rId7"/>
                <a:stretch>
                  <a:fillRect l="-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B1B7E7C-6AC3-4C24-A248-4A9BE3AADFDF}"/>
                  </a:ext>
                </a:extLst>
              </p:cNvPr>
              <p:cNvSpPr/>
              <p:nvPr/>
            </p:nvSpPr>
            <p:spPr>
              <a:xfrm>
                <a:off x="1269407" y="5538652"/>
                <a:ext cx="10779664" cy="37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reasoning leads to the order-of-magnitude estimate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𝑚𝑎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B1B7E7C-6AC3-4C24-A248-4A9BE3AA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07" y="5538652"/>
                <a:ext cx="10779664" cy="374783"/>
              </a:xfrm>
              <a:prstGeom prst="rect">
                <a:avLst/>
              </a:prstGeom>
              <a:blipFill>
                <a:blip r:embed="rId8"/>
                <a:stretch>
                  <a:fillRect l="-339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07CF5-7C51-4DB4-9455-C2198A3C6762}"/>
                  </a:ext>
                </a:extLst>
              </p:cNvPr>
              <p:cNvSpPr txBox="1"/>
              <p:nvPr/>
            </p:nvSpPr>
            <p:spPr>
              <a:xfrm>
                <a:off x="0" y="6092914"/>
                <a:ext cx="12192000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07CF5-7C51-4DB4-9455-C2198A3C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2914"/>
                <a:ext cx="12192000" cy="374783"/>
              </a:xfrm>
              <a:prstGeom prst="rect">
                <a:avLst/>
              </a:prstGeom>
              <a:blipFill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5C3052E-73D6-4E9F-92D2-F05C3773D5D0}"/>
              </a:ext>
            </a:extLst>
          </p:cNvPr>
          <p:cNvSpPr txBox="1"/>
          <p:nvPr/>
        </p:nvSpPr>
        <p:spPr>
          <a:xfrm>
            <a:off x="6860309" y="6102758"/>
            <a:ext cx="3983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Roughly the same for all materials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D98DE8-F1D2-458A-BC7F-2ECA80101E5D}"/>
                  </a:ext>
                </a:extLst>
              </p:cNvPr>
              <p:cNvSpPr txBox="1"/>
              <p:nvPr/>
            </p:nvSpPr>
            <p:spPr>
              <a:xfrm>
                <a:off x="1088961" y="6102758"/>
                <a:ext cx="3983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 reasons of </a:t>
                </a:r>
                <a:r>
                  <a:rPr lang="en-US" altLang="ko-KR" b="1" i="1" dirty="0" err="1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nonsymmetry</a:t>
                </a:r>
                <a:r>
                  <a:rPr lang="en-US" altLang="ko-KR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ko-KR" altLang="en-US" b="1" i="1" dirty="0">
                  <a:solidFill>
                    <a:srgbClr val="F48E3A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D98DE8-F1D2-458A-BC7F-2ECA8010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961" y="6102758"/>
                <a:ext cx="3983182" cy="369332"/>
              </a:xfrm>
              <a:prstGeom prst="rect">
                <a:avLst/>
              </a:prstGeom>
              <a:blipFill>
                <a:blip r:embed="rId10"/>
                <a:stretch>
                  <a:fillRect l="-1378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49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Nonlinear Coefficient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B890A-045E-0737-2EAD-1A77DB1AC533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estimate of nonlinear coefficient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B971EA-253B-4313-95A9-43A024452792}"/>
              </a:ext>
            </a:extLst>
          </p:cNvPr>
          <p:cNvSpPr/>
          <p:nvPr/>
        </p:nvSpPr>
        <p:spPr>
          <a:xfrm>
            <a:off x="831492" y="161787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estimate of the size of the second-order susceptibility under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highly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nonresonant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conditions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FFEAF0-B6CF-40A1-A62E-F6A7DB9F699A}"/>
                  </a:ext>
                </a:extLst>
              </p:cNvPr>
              <p:cNvSpPr txBox="1"/>
              <p:nvPr/>
            </p:nvSpPr>
            <p:spPr>
              <a:xfrm>
                <a:off x="0" y="2434846"/>
                <a:ext cx="12192000" cy="740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FFEAF0-B6CF-40A1-A62E-F6A7DB9F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4846"/>
                <a:ext cx="12192000" cy="740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205861-3870-4420-B3AA-E2B7A2DF1405}"/>
                  </a:ext>
                </a:extLst>
              </p:cNvPr>
              <p:cNvSpPr txBox="1"/>
              <p:nvPr/>
            </p:nvSpPr>
            <p:spPr>
              <a:xfrm>
                <a:off x="5953071" y="1125673"/>
                <a:ext cx="6096000" cy="420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205861-3870-4420-B3AA-E2B7A2DF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71" y="1125673"/>
                <a:ext cx="6096000" cy="420628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1444C-9EAF-4EB9-B2F5-1B6A47EB697D}"/>
                  </a:ext>
                </a:extLst>
              </p:cNvPr>
              <p:cNvSpPr txBox="1"/>
              <p:nvPr/>
            </p:nvSpPr>
            <p:spPr>
              <a:xfrm>
                <a:off x="6121812" y="196368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=1/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1444C-9EAF-4EB9-B2F5-1B6A47EB6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12" y="196368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BA22DAC-E154-4493-B78D-E1A6D269D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409" y="3974512"/>
            <a:ext cx="8796806" cy="12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98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8A9B-0410-184E-6432-C66A5587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DC64E2-D3CE-1358-5732-363FCE13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467" y="3414636"/>
            <a:ext cx="2152432" cy="1064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C256F-BBDD-F223-99AF-5D5D1E87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955" b="18089"/>
          <a:stretch>
            <a:fillRect/>
          </a:stretch>
        </p:blipFill>
        <p:spPr>
          <a:xfrm>
            <a:off x="9108142" y="3373813"/>
            <a:ext cx="3027316" cy="23421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9EB3CD-B7E0-4D6D-861B-16957BB3F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599" y="944565"/>
            <a:ext cx="1812472" cy="173672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6D6A656-B643-E5C5-1286-1376D869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Centrosymmetric Media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B890A-045E-0737-2EAD-1A77DB1AC533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Electronic restoring force for centrosymmetric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/>
              <p:nvPr/>
            </p:nvSpPr>
            <p:spPr>
              <a:xfrm>
                <a:off x="4105835" y="3041459"/>
                <a:ext cx="75053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strength of the nonlinearity (usually positive value)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2B971EA-253B-4313-95A9-43A024452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35" y="3041459"/>
                <a:ext cx="7505321" cy="369332"/>
              </a:xfrm>
              <a:prstGeom prst="rect">
                <a:avLst/>
              </a:prstGeom>
              <a:blipFill>
                <a:blip r:embed="rId6"/>
                <a:stretch>
                  <a:fillRect l="-56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79891-35B2-4E67-96BC-1BF13162EA94}"/>
                  </a:ext>
                </a:extLst>
              </p:cNvPr>
              <p:cNvSpPr/>
              <p:nvPr/>
            </p:nvSpPr>
            <p:spPr>
              <a:xfrm>
                <a:off x="831492" y="3576069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Symmetry under the operation 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79891-35B2-4E67-96BC-1BF13162E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3576069"/>
                <a:ext cx="10779664" cy="374526"/>
              </a:xfrm>
              <a:prstGeom prst="rect">
                <a:avLst/>
              </a:prstGeom>
              <a:blipFill>
                <a:blip r:embed="rId7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CB491B2-5FEE-4D57-8380-E1220A64DAF0}"/>
                  </a:ext>
                </a:extLst>
              </p:cNvPr>
              <p:cNvSpPr/>
              <p:nvPr/>
            </p:nvSpPr>
            <p:spPr>
              <a:xfrm>
                <a:off x="831492" y="4437442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the electronic displacement</a:t>
                </a:r>
                <a:r>
                  <a:rPr lang="en-US" altLang="ko-KR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never becomes so large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CB491B2-5FEE-4D57-8380-E1220A64D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4437442"/>
                <a:ext cx="10779664" cy="369332"/>
              </a:xfrm>
              <a:prstGeom prst="rect">
                <a:avLst/>
              </a:prstGeom>
              <a:blipFill>
                <a:blip r:embed="rId8"/>
                <a:stretch>
                  <a:fillRect l="-339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C32A158-5EE9-427E-92DA-CC33DA5D9AA4}"/>
              </a:ext>
            </a:extLst>
          </p:cNvPr>
          <p:cNvSpPr txBox="1"/>
          <p:nvPr/>
        </p:nvSpPr>
        <p:spPr>
          <a:xfrm>
            <a:off x="9256667" y="491019"/>
            <a:ext cx="3042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ko-KR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F. Ding et al., Inorg. Chem. 57, 7950 (2018).</a:t>
            </a:r>
            <a:endParaRPr lang="ko-KR" altLang="en-US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B31DA6-955B-4CEB-B7C6-A169F1FC5190}"/>
                  </a:ext>
                </a:extLst>
              </p:cNvPr>
              <p:cNvSpPr txBox="1"/>
              <p:nvPr/>
            </p:nvSpPr>
            <p:spPr>
              <a:xfrm>
                <a:off x="2070848" y="2143444"/>
                <a:ext cx="10121153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𝑟𝑒𝑠𝑡𝑜𝑟𝑖𝑛𝑔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B31DA6-955B-4CEB-B7C6-A169F1FC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848" y="2143444"/>
                <a:ext cx="10121153" cy="818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DDF9573-ABE2-4B01-B59B-B60E21989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58" y="1597628"/>
            <a:ext cx="3292407" cy="19677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CC4D1D-2632-8127-A8D6-2F28D3356742}"/>
              </a:ext>
            </a:extLst>
          </p:cNvPr>
          <p:cNvSpPr/>
          <p:nvPr/>
        </p:nvSpPr>
        <p:spPr>
          <a:xfrm>
            <a:off x="1269407" y="398285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center of inversion symmetry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E0006-BA51-41F1-C863-80D0689B8682}"/>
              </a:ext>
            </a:extLst>
          </p:cNvPr>
          <p:cNvSpPr txBox="1"/>
          <p:nvPr/>
        </p:nvSpPr>
        <p:spPr>
          <a:xfrm>
            <a:off x="7612530" y="1636910"/>
            <a:ext cx="2829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lowest-order correction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6C140C-0BB9-E47D-AF43-993C5CAD5BFA}"/>
              </a:ext>
            </a:extLst>
          </p:cNvPr>
          <p:cNvCxnSpPr>
            <a:cxnSpLocks/>
          </p:cNvCxnSpPr>
          <p:nvPr/>
        </p:nvCxnSpPr>
        <p:spPr>
          <a:xfrm flipH="1">
            <a:off x="8946778" y="2016987"/>
            <a:ext cx="161364" cy="285695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E34F9-E174-7CFB-5F5D-5D78610821CA}"/>
                  </a:ext>
                </a:extLst>
              </p:cNvPr>
              <p:cNvSpPr txBox="1"/>
              <p:nvPr/>
            </p:nvSpPr>
            <p:spPr>
              <a:xfrm>
                <a:off x="107576" y="1642623"/>
                <a:ext cx="12192000" cy="40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𝑟𝑒𝑠𝑡𝑜𝑟𝑖𝑛𝑔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𝑚𝑏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E34F9-E174-7CFB-5F5D-5D786108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1642623"/>
                <a:ext cx="12192000" cy="403187"/>
              </a:xfrm>
              <a:prstGeom prst="rect">
                <a:avLst/>
              </a:prstGeom>
              <a:blipFill>
                <a:blip r:embed="rId11"/>
                <a:stretch>
                  <a:fillRect t="-2985" b="-5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647E2E6-432E-C61A-3686-8ED725DCC407}"/>
                  </a:ext>
                </a:extLst>
              </p:cNvPr>
              <p:cNvSpPr/>
              <p:nvPr/>
            </p:nvSpPr>
            <p:spPr>
              <a:xfrm>
                <a:off x="837468" y="4886021"/>
                <a:ext cx="10779664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Nonlinear term contributes to third-order polarization as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susceptibility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647E2E6-432E-C61A-3686-8ED725DC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68" y="4886021"/>
                <a:ext cx="10779664" cy="392993"/>
              </a:xfrm>
              <a:prstGeom prst="rect">
                <a:avLst/>
              </a:prstGeom>
              <a:blipFill>
                <a:blip r:embed="rId12"/>
                <a:stretch>
                  <a:fillRect l="-339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3873F1-9CA8-994F-4647-22B1459E0BF5}"/>
              </a:ext>
            </a:extLst>
          </p:cNvPr>
          <p:cNvSpPr/>
          <p:nvPr/>
        </p:nvSpPr>
        <p:spPr>
          <a:xfrm>
            <a:off x="831492" y="5340612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Cannot be specified unless the internal symmetries of the medium are completely known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0562E7-ACCA-39E1-BC57-464663E11A96}"/>
              </a:ext>
            </a:extLst>
          </p:cNvPr>
          <p:cNvSpPr/>
          <p:nvPr/>
        </p:nvSpPr>
        <p:spPr>
          <a:xfrm>
            <a:off x="1269407" y="582015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that a material is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isotropic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3A5A3-CD9B-23B2-9AA1-B84767C9A3CC}"/>
              </a:ext>
            </a:extLst>
          </p:cNvPr>
          <p:cNvSpPr/>
          <p:nvPr/>
        </p:nvSpPr>
        <p:spPr>
          <a:xfrm>
            <a:off x="1269407" y="621317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examples, glasses and liquids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B0DC7-FDD9-7999-46CB-327F93B200EE}"/>
              </a:ext>
            </a:extLst>
          </p:cNvPr>
          <p:cNvSpPr txBox="1"/>
          <p:nvPr/>
        </p:nvSpPr>
        <p:spPr>
          <a:xfrm>
            <a:off x="7386918" y="6577372"/>
            <a:ext cx="480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https://opengeology.org/Mineralogy/10-crystal-morphology-and-symmetry/</a:t>
            </a:r>
          </a:p>
        </p:txBody>
      </p:sp>
    </p:spTree>
    <p:extLst>
      <p:ext uri="{BB962C8B-B14F-4D97-AF65-F5344CB8AC3E}">
        <p14:creationId xmlns:p14="http://schemas.microsoft.com/office/powerpoint/2010/main" val="34534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D7156-19C4-78B8-7F0B-83D718D6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C3A147-D595-45DF-5EC1-35FCF50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Equation of Motion for Isotropic Material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147139-2FF1-D3C6-2E90-C40D5C712B84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The equation of motion for the isotropic material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FA2AF9-F9CC-4D00-4D6A-2E3E8D40AEC3}"/>
              </a:ext>
            </a:extLst>
          </p:cNvPr>
          <p:cNvSpPr/>
          <p:nvPr/>
        </p:nvSpPr>
        <p:spPr>
          <a:xfrm>
            <a:off x="831492" y="253182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the input field has three distinct frequency components (for three-order interaction)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DEF405-7503-4BD1-E5BD-A432114BB141}"/>
                  </a:ext>
                </a:extLst>
              </p:cNvPr>
              <p:cNvSpPr txBox="1"/>
              <p:nvPr/>
            </p:nvSpPr>
            <p:spPr>
              <a:xfrm>
                <a:off x="107576" y="1547358"/>
                <a:ext cx="12192000" cy="40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𝑟𝑒𝑠𝑡𝑜𝑟𝑖𝑛𝑔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𝑚𝑏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DEF405-7503-4BD1-E5BD-A432114BB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1547358"/>
                <a:ext cx="12192000" cy="403187"/>
              </a:xfrm>
              <a:prstGeom prst="rect">
                <a:avLst/>
              </a:prstGeom>
              <a:blipFill>
                <a:blip r:embed="rId3"/>
                <a:stretch>
                  <a:fillRect t="-6061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7D879-93BD-0377-AF9B-61062225005B}"/>
                  </a:ext>
                </a:extLst>
              </p:cNvPr>
              <p:cNvSpPr txBox="1"/>
              <p:nvPr/>
            </p:nvSpPr>
            <p:spPr>
              <a:xfrm>
                <a:off x="0" y="2031664"/>
                <a:ext cx="12192000" cy="380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</m:d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7D879-93BD-0377-AF9B-610622250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664"/>
                <a:ext cx="12192000" cy="380040"/>
              </a:xfrm>
              <a:prstGeom prst="rect">
                <a:avLst/>
              </a:prstGeom>
              <a:blipFill>
                <a:blip r:embed="rId4"/>
                <a:stretch>
                  <a:fillRect t="-4762" b="-15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AAFCCB-2CED-B468-7063-F06796D54063}"/>
                  </a:ext>
                </a:extLst>
              </p:cNvPr>
              <p:cNvSpPr txBox="1"/>
              <p:nvPr/>
            </p:nvSpPr>
            <p:spPr>
              <a:xfrm>
                <a:off x="0" y="2930046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AAFCCB-2CED-B468-7063-F06796D54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0046"/>
                <a:ext cx="12192000" cy="769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BF79EA-751D-4535-50E3-697FDBF54A23}"/>
              </a:ext>
            </a:extLst>
          </p:cNvPr>
          <p:cNvSpPr/>
          <p:nvPr/>
        </p:nvSpPr>
        <p:spPr>
          <a:xfrm>
            <a:off x="831492" y="3701128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anharmonics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term is very weak, we can also use perturbation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E51E90-F149-ECE1-7A34-365FFE1ADC6B}"/>
                  </a:ext>
                </a:extLst>
              </p:cNvPr>
              <p:cNvSpPr txBox="1"/>
              <p:nvPr/>
            </p:nvSpPr>
            <p:spPr>
              <a:xfrm>
                <a:off x="0" y="4133671"/>
                <a:ext cx="12192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,0&lt;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E51E90-F149-ECE1-7A34-365FFE1AD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33671"/>
                <a:ext cx="12192000" cy="374270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3DEE8-9A61-DF35-C4BE-84DD2BAEB9C1}"/>
                  </a:ext>
                </a:extLst>
              </p:cNvPr>
              <p:cNvSpPr txBox="1"/>
              <p:nvPr/>
            </p:nvSpPr>
            <p:spPr>
              <a:xfrm>
                <a:off x="0" y="4571185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</m:acc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3DEE8-9A61-DF35-C4BE-84DD2BAEB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1185"/>
                <a:ext cx="12192000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2D6365-DD6D-C0A8-FA4A-ABA23C190404}"/>
                  </a:ext>
                </a:extLst>
              </p:cNvPr>
              <p:cNvSpPr/>
              <p:nvPr/>
            </p:nvSpPr>
            <p:spPr>
              <a:xfrm>
                <a:off x="831492" y="500480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 in the previous case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B2D6365-DD6D-C0A8-FA4A-ABA23C190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5004805"/>
                <a:ext cx="10779664" cy="374526"/>
              </a:xfrm>
              <a:prstGeom prst="rect">
                <a:avLst/>
              </a:prstGeom>
              <a:blipFill>
                <a:blip r:embed="rId8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016A2E-2163-3B95-EC16-719515DEF929}"/>
                  </a:ext>
                </a:extLst>
              </p:cNvPr>
              <p:cNvSpPr txBox="1"/>
              <p:nvPr/>
            </p:nvSpPr>
            <p:spPr>
              <a:xfrm>
                <a:off x="0" y="5425234"/>
                <a:ext cx="12192000" cy="394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̃"/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016A2E-2163-3B95-EC16-719515DEF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5234"/>
                <a:ext cx="12192000" cy="394916"/>
              </a:xfrm>
              <a:prstGeom prst="rect">
                <a:avLst/>
              </a:prstGeom>
              <a:blipFill>
                <a:blip r:embed="rId9"/>
                <a:stretch>
                  <a:fillRect t="-4615" b="-1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EA0340-9F5C-F47A-9129-9F888FC4DE2C}"/>
                  </a:ext>
                </a:extLst>
              </p:cNvPr>
              <p:cNvSpPr txBox="1"/>
              <p:nvPr/>
            </p:nvSpPr>
            <p:spPr>
              <a:xfrm>
                <a:off x="0" y="5846396"/>
                <a:ext cx="12192000" cy="383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EA0340-9F5C-F47A-9129-9F888FC4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6396"/>
                <a:ext cx="12192000" cy="383631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71A46-6A81-A640-43F4-6D7C96E320C1}"/>
                  </a:ext>
                </a:extLst>
              </p:cNvPr>
              <p:cNvSpPr txBox="1"/>
              <p:nvPr/>
            </p:nvSpPr>
            <p:spPr>
              <a:xfrm>
                <a:off x="0" y="6305947"/>
                <a:ext cx="12192000" cy="415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71A46-6A81-A640-43F4-6D7C96E3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05947"/>
                <a:ext cx="12192000" cy="4152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856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B5617-596B-432D-66BF-CA83A2D9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E397B9-958D-91D6-2DA6-093B880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Linear Susceptibility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F57C8A-41D7-AD65-3093-5A0CE414C332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Steady-state solution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8D4CE4-193D-B245-1601-E11D581F6BFD}"/>
              </a:ext>
            </a:extLst>
          </p:cNvPr>
          <p:cNvSpPr/>
          <p:nvPr/>
        </p:nvSpPr>
        <p:spPr>
          <a:xfrm>
            <a:off x="831492" y="253182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Cartesian components of the polarization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3C18A-29B6-2448-9265-C25481915C43}"/>
                  </a:ext>
                </a:extLst>
              </p:cNvPr>
              <p:cNvSpPr txBox="1"/>
              <p:nvPr/>
            </p:nvSpPr>
            <p:spPr>
              <a:xfrm>
                <a:off x="107576" y="1547358"/>
                <a:ext cx="12192000" cy="776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(1)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(1)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3C18A-29B6-2448-9265-C2548191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1547358"/>
                <a:ext cx="12192000" cy="776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B6A763-37CA-38FE-5A91-23564E64FF88}"/>
                  </a:ext>
                </a:extLst>
              </p:cNvPr>
              <p:cNvSpPr txBox="1"/>
              <p:nvPr/>
            </p:nvSpPr>
            <p:spPr>
              <a:xfrm>
                <a:off x="0" y="3010494"/>
                <a:ext cx="12192000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𝑁𝑒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B6A763-37CA-38FE-5A91-23564E64F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10494"/>
                <a:ext cx="12192000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7F22BC-0A06-DE08-7FB6-5639290B621B}"/>
                  </a:ext>
                </a:extLst>
              </p:cNvPr>
              <p:cNvSpPr txBox="1"/>
              <p:nvPr/>
            </p:nvSpPr>
            <p:spPr>
              <a:xfrm>
                <a:off x="0" y="3502563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7F22BC-0A06-DE08-7FB6-5639290B6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2563"/>
                <a:ext cx="12192000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6A76A83-68DC-E11F-B7EE-BB0B53AAF100}"/>
              </a:ext>
            </a:extLst>
          </p:cNvPr>
          <p:cNvSpPr/>
          <p:nvPr/>
        </p:nvSpPr>
        <p:spPr>
          <a:xfrm>
            <a:off x="831492" y="434963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Principal axes in linear susceptibility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D035A9-59A5-D7EE-36EC-5B33172DC61E}"/>
                  </a:ext>
                </a:extLst>
              </p:cNvPr>
              <p:cNvSpPr txBox="1"/>
              <p:nvPr/>
            </p:nvSpPr>
            <p:spPr>
              <a:xfrm>
                <a:off x="0" y="4775364"/>
                <a:ext cx="12192000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D035A9-59A5-D7EE-36EC-5B33172D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5364"/>
                <a:ext cx="12192000" cy="47269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129881-D167-938F-0CC2-D2389BF5CBBA}"/>
                  </a:ext>
                </a:extLst>
              </p:cNvPr>
              <p:cNvSpPr txBox="1"/>
              <p:nvPr/>
            </p:nvSpPr>
            <p:spPr>
              <a:xfrm>
                <a:off x="0" y="5310642"/>
                <a:ext cx="12192000" cy="694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129881-D167-938F-0CC2-D2389BF5C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10642"/>
                <a:ext cx="12192000" cy="6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5D445F0-91F8-50B5-C173-084FFE45F17F}"/>
                  </a:ext>
                </a:extLst>
              </p:cNvPr>
              <p:cNvSpPr/>
              <p:nvPr/>
            </p:nvSpPr>
            <p:spPr>
              <a:xfrm>
                <a:off x="831492" y="6169466"/>
                <a:ext cx="10779664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second-order response is not driven,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5D445F0-91F8-50B5-C173-084FFE45F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6169466"/>
                <a:ext cx="10779664" cy="392993"/>
              </a:xfrm>
              <a:prstGeom prst="rect">
                <a:avLst/>
              </a:prstGeom>
              <a:blipFill>
                <a:blip r:embed="rId8"/>
                <a:stretch>
                  <a:fillRect l="-339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6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EE0-EADF-00CD-A3A5-8DD97083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9D49C3-73D1-0CA7-221F-C0799A50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Third-order Response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9EFCC5-E76B-3B1F-CE94-10F373305FD6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Third-order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456444-40A2-2B53-F28B-83DE683F636A}"/>
                  </a:ext>
                </a:extLst>
              </p:cNvPr>
              <p:cNvSpPr txBox="1"/>
              <p:nvPr/>
            </p:nvSpPr>
            <p:spPr>
              <a:xfrm>
                <a:off x="107576" y="1547358"/>
                <a:ext cx="12192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456444-40A2-2B53-F28B-83DE683F6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1547358"/>
                <a:ext cx="12192000" cy="410177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05D6F5D-CB3F-950D-3EC3-A3452BFD3E51}"/>
                  </a:ext>
                </a:extLst>
              </p:cNvPr>
              <p:cNvSpPr/>
              <p:nvPr/>
            </p:nvSpPr>
            <p:spPr>
              <a:xfrm>
                <a:off x="831492" y="3082187"/>
                <a:ext cx="10779664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Let these frequencies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05D6F5D-CB3F-950D-3EC3-A3452BFD3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3082187"/>
                <a:ext cx="10779664" cy="390748"/>
              </a:xfrm>
              <a:prstGeom prst="rect">
                <a:avLst/>
              </a:prstGeom>
              <a:blipFill>
                <a:blip r:embed="rId4"/>
                <a:stretch>
                  <a:fillRect l="-339" t="-937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59E34-D63F-098D-F9BE-0FD75CFAEDA1}"/>
                  </a:ext>
                </a:extLst>
              </p:cNvPr>
              <p:cNvSpPr txBox="1"/>
              <p:nvPr/>
            </p:nvSpPr>
            <p:spPr>
              <a:xfrm>
                <a:off x="0" y="2106394"/>
                <a:ext cx="12192000" cy="768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159E34-D63F-098D-F9BE-0FD75CFA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6394"/>
                <a:ext cx="12192000" cy="768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5EF32E-1C15-AEDD-50BF-8B84EED9064E}"/>
                  </a:ext>
                </a:extLst>
              </p:cNvPr>
              <p:cNvSpPr txBox="1"/>
              <p:nvPr/>
            </p:nvSpPr>
            <p:spPr>
              <a:xfrm>
                <a:off x="0" y="3636825"/>
                <a:ext cx="12192000" cy="799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5EF32E-1C15-AEDD-50BF-8B84EED9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6825"/>
                <a:ext cx="12192000" cy="799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5827A-C567-EFA3-AD3F-A0A7F66850E6}"/>
                  </a:ext>
                </a:extLst>
              </p:cNvPr>
              <p:cNvSpPr txBox="1"/>
              <p:nvPr/>
            </p:nvSpPr>
            <p:spPr>
              <a:xfrm>
                <a:off x="0" y="4357995"/>
                <a:ext cx="12192000" cy="840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𝑚𝑛𝑝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55827A-C567-EFA3-AD3F-A0A7F6685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7995"/>
                <a:ext cx="12192000" cy="8406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1AB41E-D339-4FFB-6AC0-EA56EC8EC3FC}"/>
                  </a:ext>
                </a:extLst>
              </p:cNvPr>
              <p:cNvSpPr/>
              <p:nvPr/>
            </p:nvSpPr>
            <p:spPr>
              <a:xfrm>
                <a:off x="831492" y="5157829"/>
                <a:ext cx="10779664" cy="410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11AB41E-D339-4FFB-6AC0-EA56EC8EC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5157829"/>
                <a:ext cx="10779664" cy="410497"/>
              </a:xfrm>
              <a:prstGeom prst="rect">
                <a:avLst/>
              </a:prstGeom>
              <a:blipFill>
                <a:blip r:embed="rId8"/>
                <a:stretch>
                  <a:fillRect l="-339" b="-13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A9C285-B656-B9BD-A8D6-305C80661573}"/>
                  </a:ext>
                </a:extLst>
              </p:cNvPr>
              <p:cNvSpPr txBox="1"/>
              <p:nvPr/>
            </p:nvSpPr>
            <p:spPr>
              <a:xfrm>
                <a:off x="0" y="5681669"/>
                <a:ext cx="12192000" cy="840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𝒓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𝑚𝑛𝑝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A9C285-B656-B9BD-A8D6-305C8066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1669"/>
                <a:ext cx="12192000" cy="8406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26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Optical Response for Nonlinear Optics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5F4A9A-CBEF-42CC-9F99-D8FF6CC16DCF}"/>
              </a:ext>
            </a:extLst>
          </p:cNvPr>
          <p:cNvSpPr/>
          <p:nvPr/>
        </p:nvSpPr>
        <p:spPr>
          <a:xfrm>
            <a:off x="410213" y="1189650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Polarization : Act as the source of new components of the electromagnetic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5B77B-548D-43FE-85ED-6EF05517D28E}"/>
                  </a:ext>
                </a:extLst>
              </p:cNvPr>
              <p:cNvSpPr txBox="1"/>
              <p:nvPr/>
            </p:nvSpPr>
            <p:spPr>
              <a:xfrm>
                <a:off x="1" y="1668677"/>
                <a:ext cx="12191999" cy="941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𝑁𝐿</m:t>
                              </m:r>
                            </m:sup>
                          </m:sSup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5B77B-548D-43FE-85ED-6EF05517D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68677"/>
                <a:ext cx="12191999" cy="941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1639DA5-93F5-4284-A67C-79431E62D802}"/>
                  </a:ext>
                </a:extLst>
              </p:cNvPr>
              <p:cNvSpPr/>
              <p:nvPr/>
            </p:nvSpPr>
            <p:spPr>
              <a:xfrm>
                <a:off x="834411" y="2844018"/>
                <a:ext cx="10523161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linear refractive index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1639DA5-93F5-4284-A67C-79431E62D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1" y="2844018"/>
                <a:ext cx="10523161" cy="374526"/>
              </a:xfrm>
              <a:prstGeom prst="rect">
                <a:avLst/>
              </a:prstGeom>
              <a:blipFill>
                <a:blip r:embed="rId4"/>
                <a:stretch>
                  <a:fillRect l="-40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E374C7-932C-4C52-8DD1-9A5F4A94E7A6}"/>
                  </a:ext>
                </a:extLst>
              </p:cNvPr>
              <p:cNvSpPr/>
              <p:nvPr/>
            </p:nvSpPr>
            <p:spPr>
              <a:xfrm>
                <a:off x="834411" y="3262998"/>
                <a:ext cx="10523161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the speed of light in vacuum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E374C7-932C-4C52-8DD1-9A5F4A94E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1" y="3262998"/>
                <a:ext cx="10523161" cy="374526"/>
              </a:xfrm>
              <a:prstGeom prst="rect">
                <a:avLst/>
              </a:prstGeom>
              <a:blipFill>
                <a:blip r:embed="rId5"/>
                <a:stretch>
                  <a:fillRect l="-40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A9BA52-5DC1-4AD7-9853-73DDF281BA35}"/>
              </a:ext>
            </a:extLst>
          </p:cNvPr>
          <p:cNvSpPr/>
          <p:nvPr/>
        </p:nvSpPr>
        <p:spPr>
          <a:xfrm>
            <a:off x="834411" y="3681978"/>
            <a:ext cx="10523161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Inhomogeneous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wave equation in which the polarization acts as a source term for the E-field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31FE0-A90D-40CB-BC06-D6A8A1738619}"/>
              </a:ext>
            </a:extLst>
          </p:cNvPr>
          <p:cNvSpPr/>
          <p:nvPr/>
        </p:nvSpPr>
        <p:spPr>
          <a:xfrm>
            <a:off x="834410" y="5148495"/>
            <a:ext cx="10523161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measure of the acceleration of the charges that constitute the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7242C-B919-478C-9B22-A9AA0794CC67}"/>
                  </a:ext>
                </a:extLst>
              </p:cNvPr>
              <p:cNvSpPr txBox="1"/>
              <p:nvPr/>
            </p:nvSpPr>
            <p:spPr>
              <a:xfrm>
                <a:off x="0" y="4317753"/>
                <a:ext cx="12192000" cy="653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𝑁𝐿</m:t>
                              </m:r>
                            </m:sup>
                          </m:sSup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7242C-B919-478C-9B22-A9AA0794C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17753"/>
                <a:ext cx="12192000" cy="653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336315-D0E9-4911-A5F6-8464CADC7554}"/>
              </a:ext>
            </a:extLst>
          </p:cNvPr>
          <p:cNvSpPr/>
          <p:nvPr/>
        </p:nvSpPr>
        <p:spPr>
          <a:xfrm>
            <a:off x="834410" y="5577290"/>
            <a:ext cx="11357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Consistent with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Larmor’s theorem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 Electromagnetism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(accelerated charges generate electromagnetic radiation)</a:t>
            </a:r>
          </a:p>
        </p:txBody>
      </p:sp>
    </p:spTree>
    <p:extLst>
      <p:ext uri="{BB962C8B-B14F-4D97-AF65-F5344CB8AC3E}">
        <p14:creationId xmlns:p14="http://schemas.microsoft.com/office/powerpoint/2010/main" val="3696903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84F6-C0F6-6696-79DB-91D96114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1D04F-818C-7692-AE20-D61DFDAA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Third-order Response (cont.)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3C099F-9426-9E71-B87B-CDE0984C4DDF}"/>
              </a:ext>
            </a:extLst>
          </p:cNvPr>
          <p:cNvSpPr/>
          <p:nvPr/>
        </p:nvSpPr>
        <p:spPr>
          <a:xfrm>
            <a:off x="410213" y="1037850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Third-order nonlinear susceptibility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EC09-A304-3BB9-A340-C606718AB790}"/>
                  </a:ext>
                </a:extLst>
              </p:cNvPr>
              <p:cNvSpPr txBox="1"/>
              <p:nvPr/>
            </p:nvSpPr>
            <p:spPr>
              <a:xfrm>
                <a:off x="107576" y="1547358"/>
                <a:ext cx="12192000" cy="447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𝑁𝑒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2AEC09-A304-3BB9-A340-C606718A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" y="1547358"/>
                <a:ext cx="12192000" cy="44749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1AAD3F2-6C36-C568-3CA8-CCC5A4E0496C}"/>
              </a:ext>
            </a:extLst>
          </p:cNvPr>
          <p:cNvSpPr/>
          <p:nvPr/>
        </p:nvSpPr>
        <p:spPr>
          <a:xfrm>
            <a:off x="831492" y="308218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Linear susceptibility has only principal axes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F38D52-5632-E5A8-0F9C-B3928C91E56F}"/>
                  </a:ext>
                </a:extLst>
              </p:cNvPr>
              <p:cNvSpPr txBox="1"/>
              <p:nvPr/>
            </p:nvSpPr>
            <p:spPr>
              <a:xfrm>
                <a:off x="0" y="2119796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𝑘𝑙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𝑛𝑝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F38D52-5632-E5A8-0F9C-B3928C91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9796"/>
                <a:ext cx="12192000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E1FF6-3673-DB16-9841-FEFADE115584}"/>
                  </a:ext>
                </a:extLst>
              </p:cNvPr>
              <p:cNvSpPr txBox="1"/>
              <p:nvPr/>
            </p:nvSpPr>
            <p:spPr>
              <a:xfrm>
                <a:off x="0" y="3542429"/>
                <a:ext cx="12192000" cy="746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𝑖𝑗𝑘𝑙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𝑖𝑙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E1FF6-3673-DB16-9841-FEFADE11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2429"/>
                <a:ext cx="12192000" cy="746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710373-E13F-28B3-DB2A-924D68FC0658}"/>
              </a:ext>
            </a:extLst>
          </p:cNvPr>
          <p:cNvSpPr/>
          <p:nvPr/>
        </p:nvSpPr>
        <p:spPr>
          <a:xfrm>
            <a:off x="831492" y="4379377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 permutation symmetry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Six possible permutations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5F9954-CD4F-23E1-1957-5100C8607213}"/>
              </a:ext>
            </a:extLst>
          </p:cNvPr>
          <p:cNvSpPr/>
          <p:nvPr/>
        </p:nvSpPr>
        <p:spPr>
          <a:xfrm>
            <a:off x="7201648" y="2199341"/>
            <a:ext cx="2214282" cy="545801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ED273F-70FB-B915-C421-BBACA3001D5F}"/>
              </a:ext>
            </a:extLst>
          </p:cNvPr>
          <p:cNvSpPr/>
          <p:nvPr/>
        </p:nvSpPr>
        <p:spPr>
          <a:xfrm>
            <a:off x="1269407" y="475390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we define one-six of the sum of the six expression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14F45-B304-F923-595F-C417FD0929FE}"/>
                  </a:ext>
                </a:extLst>
              </p:cNvPr>
              <p:cNvSpPr txBox="1"/>
              <p:nvPr/>
            </p:nvSpPr>
            <p:spPr>
              <a:xfrm>
                <a:off x="0" y="5124742"/>
                <a:ext cx="12192000" cy="76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𝑖𝑗𝑘𝑙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𝑘𝑙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14F45-B304-F923-595F-C417FD09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4742"/>
                <a:ext cx="12192000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92517F-B0C9-B132-86CF-41F0D31D5286}"/>
                  </a:ext>
                </a:extLst>
              </p:cNvPr>
              <p:cNvSpPr txBox="1"/>
              <p:nvPr/>
            </p:nvSpPr>
            <p:spPr>
              <a:xfrm>
                <a:off x="0" y="5961017"/>
                <a:ext cx="12192000" cy="653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𝑖𝑗𝑘𝑙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𝑏𝑚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𝑘𝑙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92517F-B0C9-B132-86CF-41F0D31D5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61017"/>
                <a:ext cx="12192000" cy="6531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7AB463-A44A-48E3-F83A-F133165C8AEC}"/>
                  </a:ext>
                </a:extLst>
              </p:cNvPr>
              <p:cNvSpPr txBox="1"/>
              <p:nvPr/>
            </p:nvSpPr>
            <p:spPr>
              <a:xfrm>
                <a:off x="9177124" y="4252644"/>
                <a:ext cx="2943412" cy="627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7AB463-A44A-48E3-F83A-F133165C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24" y="4252644"/>
                <a:ext cx="2943412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E31956-76F0-9A38-2C45-71DEFEA100AA}"/>
              </a:ext>
            </a:extLst>
          </p:cNvPr>
          <p:cNvSpPr/>
          <p:nvPr/>
        </p:nvSpPr>
        <p:spPr>
          <a:xfrm>
            <a:off x="9541689" y="4160803"/>
            <a:ext cx="2214282" cy="841503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39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9D61-EA8A-0C50-2BA5-1E219B06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C9DBBD9-3709-DEC9-D2C0-062CE186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Estimate Nonlinear Coefficient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464DB-24C1-4F70-42D8-8A15BF576AEA}"/>
                  </a:ext>
                </a:extLst>
              </p:cNvPr>
              <p:cNvSpPr/>
              <p:nvPr/>
            </p:nvSpPr>
            <p:spPr>
              <a:xfrm>
                <a:off x="410213" y="1037850"/>
                <a:ext cx="11423199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nonlinear coefficient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endPara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464DB-24C1-4F70-42D8-8A15BF576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1037850"/>
                <a:ext cx="11423199" cy="374526"/>
              </a:xfrm>
              <a:prstGeom prst="rect">
                <a:avLst/>
              </a:prstGeom>
              <a:blipFill>
                <a:blip r:embed="rId3"/>
                <a:stretch>
                  <a:fillRect l="-320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D5B7DD82-97E9-8B29-FB41-BD0E2085342C}"/>
              </a:ext>
            </a:extLst>
          </p:cNvPr>
          <p:cNvSpPr/>
          <p:nvPr/>
        </p:nvSpPr>
        <p:spPr>
          <a:xfrm>
            <a:off x="831492" y="145007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linear and nonlinear contributions to the restoring force will become comparable in magnitude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A5F293A-9B24-898A-7C64-FA4FE6762427}"/>
                  </a:ext>
                </a:extLst>
              </p:cNvPr>
              <p:cNvSpPr/>
              <p:nvPr/>
            </p:nvSpPr>
            <p:spPr>
              <a:xfrm>
                <a:off x="831492" y="1820917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Atomic dimension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A5F293A-9B24-898A-7C64-FA4FE6762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1820917"/>
                <a:ext cx="10779664" cy="374526"/>
              </a:xfrm>
              <a:prstGeom prst="rect">
                <a:avLst/>
              </a:prstGeom>
              <a:blipFill>
                <a:blip r:embed="rId4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3993B-BF31-79BE-8FFC-ADB47D39CE3F}"/>
                  </a:ext>
                </a:extLst>
              </p:cNvPr>
              <p:cNvSpPr txBox="1"/>
              <p:nvPr/>
            </p:nvSpPr>
            <p:spPr>
              <a:xfrm>
                <a:off x="0" y="2291868"/>
                <a:ext cx="12192000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43993B-BF31-79BE-8FFC-ADB47D39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1868"/>
                <a:ext cx="12192000" cy="374783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08CFFB-C5F1-0B0C-B206-13EDF0983082}"/>
                  </a:ext>
                </a:extLst>
              </p:cNvPr>
              <p:cNvSpPr/>
              <p:nvPr/>
            </p:nvSpPr>
            <p:spPr>
              <a:xfrm>
                <a:off x="831492" y="2853914"/>
                <a:ext cx="10779664" cy="37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nonresonant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excitation,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08CFFB-C5F1-0B0C-B206-13EDF0983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2853914"/>
                <a:ext cx="10779664" cy="374783"/>
              </a:xfrm>
              <a:prstGeom prst="rect">
                <a:avLst/>
              </a:prstGeom>
              <a:blipFill>
                <a:blip r:embed="rId6"/>
                <a:stretch>
                  <a:fillRect l="-339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9C0A64-391F-9F67-A421-042E190C2459}"/>
                  </a:ext>
                </a:extLst>
              </p:cNvPr>
              <p:cNvSpPr txBox="1"/>
              <p:nvPr/>
            </p:nvSpPr>
            <p:spPr>
              <a:xfrm>
                <a:off x="0" y="3389918"/>
                <a:ext cx="12192000" cy="76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𝑖𝑗𝑘𝑙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9C0A64-391F-9F67-A421-042E190C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9918"/>
                <a:ext cx="12192000" cy="769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97425DCA-2EF7-2D22-147E-29E2E86CD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406" y="4624009"/>
            <a:ext cx="8286811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09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E4A7-91D5-58C9-2AEC-179D90F9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47B6681F-F61A-DAB3-B85A-F30FE77C9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2446"/>
            <a:ext cx="12191999" cy="1833108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1.5 Properties of the Nonlinear Susceptibility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1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Estimate Nonlinear Coefficient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Symmetry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E2CAF3-572A-0987-794D-300B76A9576B}"/>
                  </a:ext>
                </a:extLst>
              </p:cNvPr>
              <p:cNvSpPr/>
              <p:nvPr/>
            </p:nvSpPr>
            <p:spPr>
              <a:xfrm>
                <a:off x="831492" y="1450078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Considering the mutual interaction of three waves of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E2CAF3-572A-0987-794D-300B76A95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1450078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4078CE-1172-BE18-6207-500A33F5FE7A}"/>
                  </a:ext>
                </a:extLst>
              </p:cNvPr>
              <p:cNvSpPr/>
              <p:nvPr/>
            </p:nvSpPr>
            <p:spPr>
              <a:xfrm>
                <a:off x="831492" y="1820917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should know nonlinear polarization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complete description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4078CE-1172-BE18-6207-500A33F5F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1820917"/>
                <a:ext cx="10779664" cy="374526"/>
              </a:xfrm>
              <a:prstGeom prst="rect">
                <a:avLst/>
              </a:prstGeom>
              <a:blipFill>
                <a:blip r:embed="rId4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57BAAE5-3255-D7CB-C2B1-C0DC94921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2" y="2288374"/>
            <a:ext cx="1847864" cy="1152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/>
              <p:nvPr/>
            </p:nvSpPr>
            <p:spPr>
              <a:xfrm>
                <a:off x="2832847" y="2466712"/>
                <a:ext cx="9359152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847" y="2466712"/>
                <a:ext cx="9359152" cy="7958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53C54BA-C960-48C7-8F47-CDE49359A8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821" y="3978255"/>
            <a:ext cx="5435661" cy="9048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91F194-211D-4372-A572-3DCDF9E49E79}"/>
              </a:ext>
            </a:extLst>
          </p:cNvPr>
          <p:cNvSpPr/>
          <p:nvPr/>
        </p:nvSpPr>
        <p:spPr>
          <a:xfrm>
            <a:off x="831492" y="357277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Six tensor quantities of positive frequency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187EC46-4568-4C09-9B5A-EE9DBCEA81D7}"/>
                  </a:ext>
                </a:extLst>
              </p:cNvPr>
              <p:cNvSpPr/>
              <p:nvPr/>
            </p:nvSpPr>
            <p:spPr>
              <a:xfrm>
                <a:off x="831492" y="5015684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In Cartesian system,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</m:oMath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187EC46-4568-4C09-9B5A-EE9DBCEA8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2" y="5015684"/>
                <a:ext cx="10779664" cy="374526"/>
              </a:xfrm>
              <a:prstGeom prst="rect">
                <a:avLst/>
              </a:prstGeom>
              <a:blipFill>
                <a:blip r:embed="rId8"/>
                <a:stretch>
                  <a:fillRect l="-33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8B930-EFFE-4CE0-98FE-57193A80B1E3}"/>
                  </a:ext>
                </a:extLst>
              </p:cNvPr>
              <p:cNvSpPr txBox="1"/>
              <p:nvPr/>
            </p:nvSpPr>
            <p:spPr>
              <a:xfrm>
                <a:off x="4911133" y="5032370"/>
                <a:ext cx="75303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48E3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B8B930-EFFE-4CE0-98FE-57193A80B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133" y="5032370"/>
                <a:ext cx="753035" cy="375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32E5DA-38D1-4D67-9B51-6ABB1AE797D1}"/>
                  </a:ext>
                </a:extLst>
              </p:cNvPr>
              <p:cNvSpPr txBox="1"/>
              <p:nvPr/>
            </p:nvSpPr>
            <p:spPr>
              <a:xfrm>
                <a:off x="8398403" y="4176011"/>
                <a:ext cx="753035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48E3A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32E5DA-38D1-4D67-9B51-6ABB1AE79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03" y="4176011"/>
                <a:ext cx="753035" cy="3755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43775A-1A72-449E-AB37-11E78F498067}"/>
              </a:ext>
            </a:extLst>
          </p:cNvPr>
          <p:cNvSpPr/>
          <p:nvPr/>
        </p:nvSpPr>
        <p:spPr>
          <a:xfrm>
            <a:off x="831492" y="5479805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So, If we don’t have any information about symmetry, we must know complex components of 324 to describe the interaction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27CE07-EEF6-48B0-B58C-AE99A5B685BB}"/>
              </a:ext>
            </a:extLst>
          </p:cNvPr>
          <p:cNvSpPr/>
          <p:nvPr/>
        </p:nvSpPr>
        <p:spPr>
          <a:xfrm>
            <a:off x="1269407" y="615239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Fortunately,</a:t>
            </a:r>
            <a:r>
              <a:rPr lang="en-US" altLang="ko-KR" dirty="0"/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there are a number of restrictions resulting from symmetry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51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Reality of the Fields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2095687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Real value of polarization &amp; susceptibility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/>
              <p:nvPr/>
            </p:nvSpPr>
            <p:spPr>
              <a:xfrm>
                <a:off x="1" y="2667341"/>
                <a:ext cx="12191999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67341"/>
                <a:ext cx="12191999" cy="392993"/>
              </a:xfrm>
              <a:prstGeom prst="rect">
                <a:avLst/>
              </a:prstGeom>
              <a:blipFill>
                <a:blip r:embed="rId9"/>
                <a:stretch>
                  <a:fillRect t="-3125"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91F194-211D-4372-A572-3DCDF9E49E79}"/>
              </a:ext>
            </a:extLst>
          </p:cNvPr>
          <p:cNvSpPr/>
          <p:nvPr/>
        </p:nvSpPr>
        <p:spPr>
          <a:xfrm>
            <a:off x="831492" y="3282648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Purely real : physically measurable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43775A-1A72-449E-AB37-11E78F498067}"/>
              </a:ext>
            </a:extLst>
          </p:cNvPr>
          <p:cNvSpPr/>
          <p:nvPr/>
        </p:nvSpPr>
        <p:spPr>
          <a:xfrm>
            <a:off x="831492" y="441966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can directly obtain the negative frequency quantity from positive thing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A91A2C-CF90-4C90-AC34-0987DAECDDB5}"/>
                  </a:ext>
                </a:extLst>
              </p:cNvPr>
              <p:cNvSpPr txBox="1"/>
              <p:nvPr/>
            </p:nvSpPr>
            <p:spPr>
              <a:xfrm>
                <a:off x="8345565" y="3259853"/>
                <a:ext cx="37035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A91A2C-CF90-4C90-AC34-0987DAECD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65" y="3259853"/>
                <a:ext cx="3703506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7DD24F-DF5F-4979-8956-8BC574714835}"/>
                  </a:ext>
                </a:extLst>
              </p:cNvPr>
              <p:cNvSpPr txBox="1"/>
              <p:nvPr/>
            </p:nvSpPr>
            <p:spPr>
              <a:xfrm>
                <a:off x="8345565" y="3739826"/>
                <a:ext cx="37035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ko-KR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7DD24F-DF5F-4979-8956-8BC574714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65" y="3739826"/>
                <a:ext cx="37035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50AD4B-90F2-4384-BE06-42EC02E638D8}"/>
              </a:ext>
            </a:extLst>
          </p:cNvPr>
          <p:cNvSpPr/>
          <p:nvPr/>
        </p:nvSpPr>
        <p:spPr>
          <a:xfrm>
            <a:off x="8508690" y="3181237"/>
            <a:ext cx="3324721" cy="1003787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537BBD-4E5D-4560-9B01-3A0BD697AF70}"/>
                  </a:ext>
                </a:extLst>
              </p:cNvPr>
              <p:cNvSpPr txBox="1"/>
              <p:nvPr/>
            </p:nvSpPr>
            <p:spPr>
              <a:xfrm>
                <a:off x="0" y="3830628"/>
                <a:ext cx="10425952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537BBD-4E5D-4560-9B01-3A0BD697A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0628"/>
                <a:ext cx="10425952" cy="472694"/>
              </a:xfrm>
              <a:prstGeom prst="rect">
                <a:avLst/>
              </a:prstGeom>
              <a:blipFill>
                <a:blip r:embed="rId1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158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Intrinsic Permutation Symmetric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Intrinsic permutation 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/>
              <p:nvPr/>
            </p:nvSpPr>
            <p:spPr>
              <a:xfrm>
                <a:off x="0" y="1746259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AA4710-94BA-49ED-B7B1-20B83C9F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6259"/>
                <a:ext cx="12192000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91F194-211D-4372-A572-3DCDF9E49E79}"/>
              </a:ext>
            </a:extLst>
          </p:cNvPr>
          <p:cNvSpPr/>
          <p:nvPr/>
        </p:nvSpPr>
        <p:spPr>
          <a:xfrm>
            <a:off x="831492" y="3940324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Physically same quantities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27CE07-EEF6-48B0-B58C-AE99A5B685BB}"/>
                  </a:ext>
                </a:extLst>
              </p:cNvPr>
              <p:cNvSpPr/>
              <p:nvPr/>
            </p:nvSpPr>
            <p:spPr>
              <a:xfrm>
                <a:off x="1269407" y="4377386"/>
                <a:ext cx="10779664" cy="47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be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𝑖𝑘𝑗</m:t>
                        </m:r>
                      </m:sub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27CE07-EEF6-48B0-B58C-AE99A5B6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07" y="4377386"/>
                <a:ext cx="10779664" cy="472694"/>
              </a:xfrm>
              <a:prstGeom prst="rect">
                <a:avLst/>
              </a:prstGeom>
              <a:blipFill>
                <a:blip r:embed="rId9"/>
                <a:stretch>
                  <a:fillRect l="-339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61497-CF1C-47CE-877C-819A9AF0FFF7}"/>
                  </a:ext>
                </a:extLst>
              </p:cNvPr>
              <p:cNvSpPr txBox="1"/>
              <p:nvPr/>
            </p:nvSpPr>
            <p:spPr>
              <a:xfrm>
                <a:off x="0" y="2568380"/>
                <a:ext cx="121919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↔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61497-CF1C-47CE-877C-819A9AF0F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8380"/>
                <a:ext cx="12191999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B4DA0-DB74-4774-BAB6-D265B03B0394}"/>
                  </a:ext>
                </a:extLst>
              </p:cNvPr>
              <p:cNvSpPr txBox="1"/>
              <p:nvPr/>
            </p:nvSpPr>
            <p:spPr>
              <a:xfrm>
                <a:off x="-1" y="2978676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0B4DA0-DB74-4774-BAB6-D265B03B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978676"/>
                <a:ext cx="12192000" cy="7958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A78E55-492E-4CBB-9854-89B93A5065AA}"/>
              </a:ext>
            </a:extLst>
          </p:cNvPr>
          <p:cNvSpPr/>
          <p:nvPr/>
        </p:nvSpPr>
        <p:spPr>
          <a:xfrm>
            <a:off x="1269407" y="4912616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condition is simply a statement that it cannot matter which is the first field and which is the second field in products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A58D81-753E-4347-B3AF-7B4790F3795B}"/>
              </a:ext>
            </a:extLst>
          </p:cNvPr>
          <p:cNvSpPr/>
          <p:nvPr/>
        </p:nvSpPr>
        <p:spPr>
          <a:xfrm>
            <a:off x="831492" y="148634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dummy indices,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79B34-5C35-45D6-9128-0BBD996DD3D6}"/>
              </a:ext>
            </a:extLst>
          </p:cNvPr>
          <p:cNvSpPr txBox="1"/>
          <p:nvPr/>
        </p:nvSpPr>
        <p:spPr>
          <a:xfrm>
            <a:off x="-1" y="595614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this symmetry condition is introduced purely as a matter of convenience.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0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Symmetry for Lossless Media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Two additional symmetries of the nonlinear susceptibility tensor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91F194-211D-4372-A572-3DCDF9E49E79}"/>
              </a:ext>
            </a:extLst>
          </p:cNvPr>
          <p:cNvSpPr/>
          <p:nvPr/>
        </p:nvSpPr>
        <p:spPr>
          <a:xfrm>
            <a:off x="831493" y="342900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Fully permutation symmetry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27CE07-EEF6-48B0-B58C-AE99A5B685BB}"/>
              </a:ext>
            </a:extLst>
          </p:cNvPr>
          <p:cNvSpPr/>
          <p:nvPr/>
        </p:nvSpPr>
        <p:spPr>
          <a:xfrm>
            <a:off x="1269408" y="3927905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All of the frequency arguments of the nonlinear susceptibility can be freely interchanged, as long as the corresponding Cartesian indices are interchanged simultaneously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A58D81-753E-4347-B3AF-7B4790F3795B}"/>
              </a:ext>
            </a:extLst>
          </p:cNvPr>
          <p:cNvSpPr/>
          <p:nvPr/>
        </p:nvSpPr>
        <p:spPr>
          <a:xfrm>
            <a:off x="831493" y="144023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that our frequencies are far from resonant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6C10F-8583-41DD-8415-ECED151EB745}"/>
                  </a:ext>
                </a:extLst>
              </p:cNvPr>
              <p:cNvSpPr txBox="1"/>
              <p:nvPr/>
            </p:nvSpPr>
            <p:spPr>
              <a:xfrm>
                <a:off x="1" y="2460789"/>
                <a:ext cx="12192000" cy="719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6C10F-8583-41DD-8415-ECED151E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60789"/>
                <a:ext cx="12192000" cy="719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6A0994A-03B8-4C38-97C6-366121B6038C}"/>
              </a:ext>
            </a:extLst>
          </p:cNvPr>
          <p:cNvSpPr txBox="1"/>
          <p:nvPr/>
        </p:nvSpPr>
        <p:spPr>
          <a:xfrm>
            <a:off x="831493" y="20373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Susceptibility goes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32337A-4A1C-4907-9FE5-9EE1AA4F158F}"/>
                  </a:ext>
                </a:extLst>
              </p:cNvPr>
              <p:cNvSpPr txBox="1"/>
              <p:nvPr/>
            </p:nvSpPr>
            <p:spPr>
              <a:xfrm>
                <a:off x="8507506" y="4326193"/>
                <a:ext cx="2761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32337A-4A1C-4907-9FE5-9EE1AA4F1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506" y="4326193"/>
                <a:ext cx="276112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AC40F8-BAD8-45D0-811E-A6079D0DF024}"/>
                  </a:ext>
                </a:extLst>
              </p:cNvPr>
              <p:cNvSpPr txBox="1"/>
              <p:nvPr/>
            </p:nvSpPr>
            <p:spPr>
              <a:xfrm>
                <a:off x="0" y="5679364"/>
                <a:ext cx="12192000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AC40F8-BAD8-45D0-811E-A6079D0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9364"/>
                <a:ext cx="12192000" cy="472694"/>
              </a:xfrm>
              <a:prstGeom prst="rect">
                <a:avLst/>
              </a:prstGeom>
              <a:blipFill>
                <a:blip r:embed="rId11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76D06-7AAB-4C18-B472-4E894599F228}"/>
              </a:ext>
            </a:extLst>
          </p:cNvPr>
          <p:cNvSpPr/>
          <p:nvPr/>
        </p:nvSpPr>
        <p:spPr>
          <a:xfrm>
            <a:off x="831493" y="5093813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Example of two conditions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847847-6C43-414F-AAFD-F33B596F09EA}"/>
                  </a:ext>
                </a:extLst>
              </p:cNvPr>
              <p:cNvSpPr txBox="1"/>
              <p:nvPr/>
            </p:nvSpPr>
            <p:spPr>
              <a:xfrm>
                <a:off x="3269673" y="5044729"/>
                <a:ext cx="6096000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847847-6C43-414F-AAFD-F33B596F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673" y="5044729"/>
                <a:ext cx="6096000" cy="472694"/>
              </a:xfrm>
              <a:prstGeom prst="rect">
                <a:avLst/>
              </a:prstGeom>
              <a:blipFill>
                <a:blip r:embed="rId1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21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Field Energy Density for a Linear Medium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Full permutation symmetry from EM-field energy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A58D81-753E-4347-B3AF-7B4790F3795B}"/>
              </a:ext>
            </a:extLst>
          </p:cNvPr>
          <p:cNvSpPr/>
          <p:nvPr/>
        </p:nvSpPr>
        <p:spPr>
          <a:xfrm>
            <a:off x="831492" y="1493378"/>
            <a:ext cx="11217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 permutation symmetry of susceptibility is deduced from EM field energy within a nonlinear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6C10F-8583-41DD-8415-ECED151EB745}"/>
                  </a:ext>
                </a:extLst>
              </p:cNvPr>
              <p:cNvSpPr txBox="1"/>
              <p:nvPr/>
            </p:nvSpPr>
            <p:spPr>
              <a:xfrm>
                <a:off x="0" y="2349434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6C10F-8583-41DD-8415-ECED151E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9434"/>
                <a:ext cx="12192000" cy="76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11B4A8-48C1-49FC-B32C-27E32ABDA870}"/>
              </a:ext>
            </a:extLst>
          </p:cNvPr>
          <p:cNvSpPr/>
          <p:nvPr/>
        </p:nvSpPr>
        <p:spPr>
          <a:xfrm>
            <a:off x="831493" y="189545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Energy density according to Poynting’s theorem within a linear medium,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8AB756-5ADC-4889-9C20-66607B822691}"/>
                  </a:ext>
                </a:extLst>
              </p:cNvPr>
              <p:cNvSpPr txBox="1"/>
              <p:nvPr/>
            </p:nvSpPr>
            <p:spPr>
              <a:xfrm>
                <a:off x="0" y="3105375"/>
                <a:ext cx="12192000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𝑫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8AB756-5ADC-4889-9C20-66607B82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5375"/>
                <a:ext cx="12192000" cy="7693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A198E3-6B8E-4B22-911A-754776C50175}"/>
              </a:ext>
            </a:extLst>
          </p:cNvPr>
          <p:cNvSpPr/>
          <p:nvPr/>
        </p:nvSpPr>
        <p:spPr>
          <a:xfrm>
            <a:off x="831495" y="378853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Displacement vector &amp; dielectric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B639BF-DECA-4A71-89B9-521468D350EA}"/>
                  </a:ext>
                </a:extLst>
              </p:cNvPr>
              <p:cNvSpPr txBox="1"/>
              <p:nvPr/>
            </p:nvSpPr>
            <p:spPr>
              <a:xfrm>
                <a:off x="1" y="4246291"/>
                <a:ext cx="12192001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B639BF-DECA-4A71-89B9-521468D35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246291"/>
                <a:ext cx="12192001" cy="7958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FBF0F8-CBEC-4FE3-891E-88A8B9E14D91}"/>
                  </a:ext>
                </a:extLst>
              </p:cNvPr>
              <p:cNvSpPr txBox="1"/>
              <p:nvPr/>
            </p:nvSpPr>
            <p:spPr>
              <a:xfrm>
                <a:off x="0" y="5039074"/>
                <a:ext cx="12192001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FBF0F8-CBEC-4FE3-891E-88A8B9E14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39074"/>
                <a:ext cx="12192001" cy="472694"/>
              </a:xfrm>
              <a:prstGeom prst="rect">
                <a:avLst/>
              </a:prstGeom>
              <a:blipFill>
                <a:blip r:embed="rId14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31493" y="5585042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Energy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/>
              <p:nvPr/>
            </p:nvSpPr>
            <p:spPr>
              <a:xfrm>
                <a:off x="-2" y="6035376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6035376"/>
                <a:ext cx="12192000" cy="7958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A091FEF-74F0-49A1-A71D-9C6CBEBB1749}"/>
              </a:ext>
            </a:extLst>
          </p:cNvPr>
          <p:cNvSpPr txBox="1"/>
          <p:nvPr/>
        </p:nvSpPr>
        <p:spPr>
          <a:xfrm>
            <a:off x="4479637" y="5714013"/>
            <a:ext cx="1477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vacuum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4CB5AA-A092-4B3E-AC1D-99C38F5F4F08}"/>
              </a:ext>
            </a:extLst>
          </p:cNvPr>
          <p:cNvSpPr txBox="1"/>
          <p:nvPr/>
        </p:nvSpPr>
        <p:spPr>
          <a:xfrm>
            <a:off x="7462982" y="5714013"/>
            <a:ext cx="355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Polarization of the medium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750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Field Energy Density for a Nonlinear Medium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Full permutation symmetry from EM-field energy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11B4A8-48C1-49FC-B32C-27E32ABDA870}"/>
              </a:ext>
            </a:extLst>
          </p:cNvPr>
          <p:cNvSpPr/>
          <p:nvPr/>
        </p:nvSpPr>
        <p:spPr>
          <a:xfrm>
            <a:off x="831493" y="139790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Energy density according to Poynting’s theorem within a nonlinear medium,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7A198E3-6B8E-4B22-911A-754776C50175}"/>
                  </a:ext>
                </a:extLst>
              </p:cNvPr>
              <p:cNvSpPr/>
              <p:nvPr/>
            </p:nvSpPr>
            <p:spPr>
              <a:xfrm>
                <a:off x="831495" y="3788537"/>
                <a:ext cx="10779664" cy="406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as coefficients in the power series expansion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7A198E3-6B8E-4B22-911A-754776C5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5" y="3788537"/>
                <a:ext cx="10779664" cy="406971"/>
              </a:xfrm>
              <a:prstGeom prst="rect">
                <a:avLst/>
              </a:prstGeom>
              <a:blipFill>
                <a:blip r:embed="rId8"/>
                <a:stretch>
                  <a:fillRect l="-339" b="-23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31493" y="493480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polarization of a medium is given by the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/>
              <p:nvPr/>
            </p:nvSpPr>
            <p:spPr>
              <a:xfrm>
                <a:off x="-2" y="5417323"/>
                <a:ext cx="12192000" cy="682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417323"/>
                <a:ext cx="12192000" cy="6827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866F0E-3B03-4BC1-9187-367832BBBA81}"/>
              </a:ext>
            </a:extLst>
          </p:cNvPr>
          <p:cNvSpPr/>
          <p:nvPr/>
        </p:nvSpPr>
        <p:spPr>
          <a:xfrm>
            <a:off x="831493" y="180054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General form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0D943-A3DE-4F90-BC45-D0E3DB8147E2}"/>
                  </a:ext>
                </a:extLst>
              </p:cNvPr>
              <p:cNvSpPr txBox="1"/>
              <p:nvPr/>
            </p:nvSpPr>
            <p:spPr>
              <a:xfrm>
                <a:off x="-2" y="2222434"/>
                <a:ext cx="12192000" cy="1499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0D943-A3DE-4F90-BC45-D0E3DB81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2222434"/>
                <a:ext cx="12192000" cy="14993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3414B6-4002-49F8-B997-5A8E31488E72}"/>
              </a:ext>
            </a:extLst>
          </p:cNvPr>
          <p:cNvSpPr/>
          <p:nvPr/>
        </p:nvSpPr>
        <p:spPr>
          <a:xfrm>
            <a:off x="8355106" y="2290848"/>
            <a:ext cx="2832847" cy="546893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1D75BD-8F9F-46DD-8670-CFFC8949B5CB}"/>
              </a:ext>
            </a:extLst>
          </p:cNvPr>
          <p:cNvSpPr/>
          <p:nvPr/>
        </p:nvSpPr>
        <p:spPr>
          <a:xfrm>
            <a:off x="6157668" y="2979936"/>
            <a:ext cx="3990379" cy="546893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68D4391-8C23-4A45-8307-341EC000FE5D}"/>
                  </a:ext>
                </a:extLst>
              </p:cNvPr>
              <p:cNvSpPr/>
              <p:nvPr/>
            </p:nvSpPr>
            <p:spPr>
              <a:xfrm>
                <a:off x="831493" y="4258137"/>
                <a:ext cx="10779664" cy="406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order of Multiplied E-fields is not immaterial, so, the quantity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is full permutation symmetry</a:t>
                </a: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68D4391-8C23-4A45-8307-341EC000F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3" y="4258137"/>
                <a:ext cx="10779664" cy="406971"/>
              </a:xfrm>
              <a:prstGeom prst="rect">
                <a:avLst/>
              </a:prstGeom>
              <a:blipFill>
                <a:blip r:embed="rId11"/>
                <a:stretch>
                  <a:fillRect l="-339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732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Field Energy Density for a Nonlinear Medium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Linear and nonlinear polarization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A198E3-6B8E-4B22-911A-754776C50175}"/>
              </a:ext>
            </a:extLst>
          </p:cNvPr>
          <p:cNvSpPr/>
          <p:nvPr/>
        </p:nvSpPr>
        <p:spPr>
          <a:xfrm>
            <a:off x="857307" y="2803493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Linear polarization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57307" y="3846604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/>
              <p:nvPr/>
            </p:nvSpPr>
            <p:spPr>
              <a:xfrm>
                <a:off x="7171763" y="932845"/>
                <a:ext cx="2070849" cy="6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7B8CE8-EB0E-4779-B653-2FD9010A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63" y="932845"/>
                <a:ext cx="2070849" cy="617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0D943-A3DE-4F90-BC45-D0E3DB8147E2}"/>
                  </a:ext>
                </a:extLst>
              </p:cNvPr>
              <p:cNvSpPr txBox="1"/>
              <p:nvPr/>
            </p:nvSpPr>
            <p:spPr>
              <a:xfrm>
                <a:off x="-2" y="1460433"/>
                <a:ext cx="12192000" cy="134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𝑈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0D943-A3DE-4F90-BC45-D0E3DB81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460433"/>
                <a:ext cx="12192000" cy="1343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3D567-7FDE-449B-9849-7F6D8654C571}"/>
                  </a:ext>
                </a:extLst>
              </p:cNvPr>
              <p:cNvSpPr txBox="1"/>
              <p:nvPr/>
            </p:nvSpPr>
            <p:spPr>
              <a:xfrm>
                <a:off x="25812" y="3111785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3D567-7FDE-449B-9849-7F6D8654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" y="3111785"/>
                <a:ext cx="12192000" cy="7958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3232F-5406-4501-9FA5-378F65F5A2DD}"/>
                  </a:ext>
                </a:extLst>
              </p:cNvPr>
              <p:cNvSpPr txBox="1"/>
              <p:nvPr/>
            </p:nvSpPr>
            <p:spPr>
              <a:xfrm>
                <a:off x="25812" y="4309607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3232F-5406-4501-9FA5-378F65F5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" y="4309607"/>
                <a:ext cx="12192000" cy="7958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/>
              <p:nvPr/>
            </p:nvSpPr>
            <p:spPr>
              <a:xfrm>
                <a:off x="0" y="5129296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9296"/>
                <a:ext cx="12192000" cy="7958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7860F7B-B490-4965-A576-53A879FDA7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419" y="4006768"/>
            <a:ext cx="5461040" cy="465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56254-F80E-48EC-9940-6A4E3934AC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944" y="5861602"/>
            <a:ext cx="4294960" cy="7215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4802DF-9457-4877-942D-FE490C0C9462}"/>
              </a:ext>
            </a:extLst>
          </p:cNvPr>
          <p:cNvSpPr txBox="1"/>
          <p:nvPr/>
        </p:nvSpPr>
        <p:spPr>
          <a:xfrm>
            <a:off x="3525057" y="5925155"/>
            <a:ext cx="355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</a:rPr>
              <a:t>Sign of first frequency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406E42-5628-48E9-805B-FE1683B99BAD}"/>
              </a:ext>
            </a:extLst>
          </p:cNvPr>
          <p:cNvCxnSpPr>
            <a:cxnSpLocks/>
          </p:cNvCxnSpPr>
          <p:nvPr/>
        </p:nvCxnSpPr>
        <p:spPr>
          <a:xfrm flipV="1">
            <a:off x="6095998" y="5636525"/>
            <a:ext cx="277907" cy="350871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DF39F58-2B20-4D22-82DF-7093DBCB4D50}"/>
                  </a:ext>
                </a:extLst>
              </p:cNvPr>
              <p:cNvSpPr/>
              <p:nvPr/>
            </p:nvSpPr>
            <p:spPr>
              <a:xfrm>
                <a:off x="857307" y="6358040"/>
                <a:ext cx="10779664" cy="406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possesses full permutation symmetry,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does.</a:t>
                </a: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DF39F58-2B20-4D22-82DF-7093DBCB4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6358040"/>
                <a:ext cx="10779664" cy="406971"/>
              </a:xfrm>
              <a:prstGeom prst="rect">
                <a:avLst/>
              </a:prstGeom>
              <a:blipFill>
                <a:blip r:embed="rId17"/>
                <a:stretch>
                  <a:fillRect l="-396" b="-23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0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B6AA-6EA2-C80B-1094-95BE3AC1C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2EC49722-274E-B3ED-1F36-9CB677EE9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2446"/>
            <a:ext cx="12191999" cy="1833108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1.2 Descriptions of Nonlinear Optical Processes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421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 : calculate the polarization</a:t>
            </a:r>
            <a:endParaRPr lang="ko-KR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A198E3-6B8E-4B22-911A-754776C50175}"/>
              </a:ext>
            </a:extLst>
          </p:cNvPr>
          <p:cNvSpPr/>
          <p:nvPr/>
        </p:nvSpPr>
        <p:spPr>
          <a:xfrm>
            <a:off x="857307" y="1232972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Linear polarization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57307" y="319709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3D567-7FDE-449B-9849-7F6D8654C571}"/>
                  </a:ext>
                </a:extLst>
              </p:cNvPr>
              <p:cNvSpPr txBox="1"/>
              <p:nvPr/>
            </p:nvSpPr>
            <p:spPr>
              <a:xfrm>
                <a:off x="0" y="1702193"/>
                <a:ext cx="12192000" cy="1499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33D567-7FDE-449B-9849-7F6D8654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2193"/>
                <a:ext cx="12192000" cy="1499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3232F-5406-4501-9FA5-378F65F5A2DD}"/>
                  </a:ext>
                </a:extLst>
              </p:cNvPr>
              <p:cNvSpPr txBox="1"/>
              <p:nvPr/>
            </p:nvSpPr>
            <p:spPr>
              <a:xfrm>
                <a:off x="0" y="3801740"/>
                <a:ext cx="12192000" cy="2906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83232F-5406-4501-9FA5-378F65F5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1740"/>
                <a:ext cx="12192000" cy="29064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8E6EE9-647E-43FE-83E9-5A5F5EA23675}"/>
                  </a:ext>
                </a:extLst>
              </p:cNvPr>
              <p:cNvSpPr txBox="1"/>
              <p:nvPr/>
            </p:nvSpPr>
            <p:spPr>
              <a:xfrm>
                <a:off x="5968253" y="917565"/>
                <a:ext cx="6109446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8E6EE9-647E-43FE-83E9-5A5F5EA23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53" y="917565"/>
                <a:ext cx="6109446" cy="710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B7F7E0-A766-44F6-873C-52F94E960D87}"/>
                  </a:ext>
                </a:extLst>
              </p:cNvPr>
              <p:cNvSpPr txBox="1"/>
              <p:nvPr/>
            </p:nvSpPr>
            <p:spPr>
              <a:xfrm>
                <a:off x="6082554" y="3145150"/>
                <a:ext cx="6109446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B7F7E0-A766-44F6-873C-52F94E9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54" y="3145150"/>
                <a:ext cx="6109446" cy="710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91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7D5792-6D7A-4B60-A6DA-A722889F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18" y="4397283"/>
            <a:ext cx="4815119" cy="10630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Kleinman’s Symmetry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Nonresonant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case under the low-frequency excitation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A198E3-6B8E-4B22-911A-754776C50175}"/>
              </a:ext>
            </a:extLst>
          </p:cNvPr>
          <p:cNvSpPr/>
          <p:nvPr/>
        </p:nvSpPr>
        <p:spPr>
          <a:xfrm>
            <a:off x="857307" y="1482434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Quite often, in nonlinear optical interactions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57307" y="350465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system responds instantaneously to the applied field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/>
              <p:nvPr/>
            </p:nvSpPr>
            <p:spPr>
              <a:xfrm>
                <a:off x="-2" y="3961659"/>
                <a:ext cx="12192000" cy="4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3961659"/>
                <a:ext cx="12192000" cy="401905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98BBEF3-8DDE-430B-B23D-7487618407A3}"/>
                  </a:ext>
                </a:extLst>
              </p:cNvPr>
              <p:cNvSpPr/>
              <p:nvPr/>
            </p:nvSpPr>
            <p:spPr>
              <a:xfrm>
                <a:off x="1278373" y="1919809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Optical waves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are much smaller than the lowest resonance frequency of material system</a:t>
                </a: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98BBEF3-8DDE-430B-B23D-748761840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73" y="1919809"/>
                <a:ext cx="10779664" cy="369332"/>
              </a:xfrm>
              <a:prstGeom prst="rect">
                <a:avLst/>
              </a:prstGeom>
              <a:blipFill>
                <a:blip r:embed="rId6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CB958-BE31-42E2-A881-DFD295426B78}"/>
              </a:ext>
            </a:extLst>
          </p:cNvPr>
          <p:cNvSpPr/>
          <p:nvPr/>
        </p:nvSpPr>
        <p:spPr>
          <a:xfrm>
            <a:off x="1295795" y="227435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Susceptibility is essentially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independent of frequency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C9BC9-AE88-4352-B500-7F1EF2740859}"/>
                  </a:ext>
                </a:extLst>
              </p:cNvPr>
              <p:cNvSpPr txBox="1"/>
              <p:nvPr/>
            </p:nvSpPr>
            <p:spPr>
              <a:xfrm>
                <a:off x="0" y="2697386"/>
                <a:ext cx="12192000" cy="740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C9BC9-AE88-4352-B500-7F1EF274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7386"/>
                <a:ext cx="12192000" cy="740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9C4241-83E7-4494-9AA7-3E251B8A4F2E}"/>
              </a:ext>
            </a:extLst>
          </p:cNvPr>
          <p:cNvSpPr/>
          <p:nvPr/>
        </p:nvSpPr>
        <p:spPr>
          <a:xfrm>
            <a:off x="857307" y="496934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 permutation symmetry is valid under our circumstances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45115F-4A00-4D71-9275-ED488F15630F}"/>
              </a:ext>
            </a:extLst>
          </p:cNvPr>
          <p:cNvSpPr/>
          <p:nvPr/>
        </p:nvSpPr>
        <p:spPr>
          <a:xfrm>
            <a:off x="857307" y="587685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But, susceptibility doesn’t depend on the frequencies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9BC5A5-2216-4877-A31E-C585A35C9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2918" y="5562894"/>
            <a:ext cx="4648917" cy="10400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E10DD8-A29A-40CF-A133-D3129DC31D5E}"/>
              </a:ext>
            </a:extLst>
          </p:cNvPr>
          <p:cNvSpPr txBox="1"/>
          <p:nvPr/>
        </p:nvSpPr>
        <p:spPr>
          <a:xfrm>
            <a:off x="4469139" y="6478021"/>
            <a:ext cx="760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Kleinman symmetry condition : no dispersion of the susceptibility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91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67A484-34A6-429E-91F9-49E622CA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99" y="5774754"/>
            <a:ext cx="3631466" cy="91164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Contracted Notation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Introducing notation when the Kleinman symmetry condition is valid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A198E3-6B8E-4B22-911A-754776C50175}"/>
              </a:ext>
            </a:extLst>
          </p:cNvPr>
          <p:cNvSpPr/>
          <p:nvPr/>
        </p:nvSpPr>
        <p:spPr>
          <a:xfrm>
            <a:off x="857307" y="1482434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tensor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BFBA60-99C7-4E0E-9822-DDCA37233656}"/>
              </a:ext>
            </a:extLst>
          </p:cNvPr>
          <p:cNvSpPr/>
          <p:nvPr/>
        </p:nvSpPr>
        <p:spPr>
          <a:xfrm>
            <a:off x="857307" y="256251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/>
              <p:nvPr/>
            </p:nvSpPr>
            <p:spPr>
              <a:xfrm>
                <a:off x="0" y="2946440"/>
                <a:ext cx="1219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75C0EE-E19C-4314-BEB3-C9DBA3B1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6440"/>
                <a:ext cx="12192000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9C4241-83E7-4494-9AA7-3E251B8A4F2E}"/>
                  </a:ext>
                </a:extLst>
              </p:cNvPr>
              <p:cNvSpPr/>
              <p:nvPr/>
            </p:nvSpPr>
            <p:spPr>
              <a:xfrm>
                <a:off x="857307" y="3801784"/>
                <a:ext cx="1077966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symmetric in its last two indices </a:t>
                </a: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9C4241-83E7-4494-9AA7-3E251B8A4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3801784"/>
                <a:ext cx="10779664" cy="391646"/>
              </a:xfrm>
              <a:prstGeom prst="rect">
                <a:avLst/>
              </a:prstGeom>
              <a:blipFill>
                <a:blip r:embed="rId9"/>
                <a:stretch>
                  <a:fillRect l="-396" t="-937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45115F-4A00-4D71-9275-ED488F15630F}"/>
                  </a:ext>
                </a:extLst>
              </p:cNvPr>
              <p:cNvSpPr/>
              <p:nvPr/>
            </p:nvSpPr>
            <p:spPr>
              <a:xfrm>
                <a:off x="857307" y="5635484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Nonlinear susceptibility tensor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445115F-4A00-4D71-9275-ED488F15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5635484"/>
                <a:ext cx="10779664" cy="374526"/>
              </a:xfrm>
              <a:prstGeom prst="rect">
                <a:avLst/>
              </a:prstGeom>
              <a:blipFill>
                <a:blip r:embed="rId11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0E10DD8-A29A-40CF-A133-D3129DC31D5E}"/>
              </a:ext>
            </a:extLst>
          </p:cNvPr>
          <p:cNvSpPr txBox="1"/>
          <p:nvPr/>
        </p:nvSpPr>
        <p:spPr>
          <a:xfrm>
            <a:off x="6028998" y="1591839"/>
            <a:ext cx="2110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convention</a:t>
            </a:r>
            <a:endParaRPr lang="ko-KR" altLang="en-US" sz="1600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69415D-2889-4230-8741-303D3915392C}"/>
                  </a:ext>
                </a:extLst>
              </p:cNvPr>
              <p:cNvSpPr txBox="1"/>
              <p:nvPr/>
            </p:nvSpPr>
            <p:spPr>
              <a:xfrm>
                <a:off x="-2" y="1906687"/>
                <a:ext cx="12192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69415D-2889-4230-8741-303D39153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906687"/>
                <a:ext cx="1219200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779A81-23BE-452C-B610-A76C4F820111}"/>
              </a:ext>
            </a:extLst>
          </p:cNvPr>
          <p:cNvSpPr/>
          <p:nvPr/>
        </p:nvSpPr>
        <p:spPr>
          <a:xfrm>
            <a:off x="1278373" y="4187143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Valid whenever Kleinman’s symmetry condition is valid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67027C-05CE-4549-8FA7-97FA5C1B8204}"/>
              </a:ext>
            </a:extLst>
          </p:cNvPr>
          <p:cNvSpPr/>
          <p:nvPr/>
        </p:nvSpPr>
        <p:spPr>
          <a:xfrm>
            <a:off x="1278373" y="458406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Generally, it is valid for SHG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8BE93-1412-4C0B-9EB3-7C91A2F23B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3434" y="4980993"/>
            <a:ext cx="4032424" cy="6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3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67A484-34A6-429E-91F9-49E622CA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2093"/>
            <a:ext cx="3463448" cy="86946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Contracted Notation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Introducing notation when the Kleinman symmetry condition is valid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45115F-4A00-4D71-9275-ED488F15630F}"/>
              </a:ext>
            </a:extLst>
          </p:cNvPr>
          <p:cNvSpPr/>
          <p:nvPr/>
        </p:nvSpPr>
        <p:spPr>
          <a:xfrm>
            <a:off x="857307" y="2542661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 all of the 18 elements are independent under the Kleinman symmetry condition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12F4B6-ADCB-4AA4-90D0-511E27CAC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93" y="1683781"/>
            <a:ext cx="4032424" cy="626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2B1E1B-6E29-4799-8049-0D2EC924DA89}"/>
                  </a:ext>
                </a:extLst>
              </p:cNvPr>
              <p:cNvSpPr txBox="1"/>
              <p:nvPr/>
            </p:nvSpPr>
            <p:spPr>
              <a:xfrm>
                <a:off x="0" y="2946440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2B1E1B-6E29-4799-8049-0D2EC924D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6440"/>
                <a:ext cx="1219200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CE9398A-CDCB-48DD-BA44-9D64D31FA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488" y="3406667"/>
            <a:ext cx="3649289" cy="943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2CB32B-14ED-4A85-BDF2-F573ACAB0B06}"/>
              </a:ext>
            </a:extLst>
          </p:cNvPr>
          <p:cNvSpPr txBox="1"/>
          <p:nvPr/>
        </p:nvSpPr>
        <p:spPr>
          <a:xfrm>
            <a:off x="7737323" y="3664600"/>
            <a:ext cx="3899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10 independent elements</a:t>
            </a:r>
            <a:endParaRPr lang="ko-KR" altLang="en-US" b="1" i="1" dirty="0">
              <a:solidFill>
                <a:srgbClr val="F48E3A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FF8C3-D7A9-4019-B15B-AD4F3109E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50" y="4922834"/>
            <a:ext cx="5726839" cy="166631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C2EE7C-23F4-4A93-99F5-653B4351F759}"/>
              </a:ext>
            </a:extLst>
          </p:cNvPr>
          <p:cNvSpPr/>
          <p:nvPr/>
        </p:nvSpPr>
        <p:spPr>
          <a:xfrm>
            <a:off x="857307" y="438276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nonlinear polarization leading to SHG</a:t>
            </a:r>
          </a:p>
        </p:txBody>
      </p:sp>
    </p:spTree>
    <p:extLst>
      <p:ext uri="{BB962C8B-B14F-4D97-AF65-F5344CB8AC3E}">
        <p14:creationId xmlns:p14="http://schemas.microsoft.com/office/powerpoint/2010/main" val="2696085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Contracted Notation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Introducing notation when the Kleinman symmetry condition is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C2EE7C-23F4-4A93-99F5-653B4351F759}"/>
                  </a:ext>
                </a:extLst>
              </p:cNvPr>
              <p:cNvSpPr/>
              <p:nvPr/>
            </p:nvSpPr>
            <p:spPr>
              <a:xfrm>
                <a:off x="857307" y="1483236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nonlinear polarization leading to SFG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C2EE7C-23F4-4A93-99F5-653B4351F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483236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1DADEA11-6643-453F-8126-51A95858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580" y="1948543"/>
            <a:ext cx="4240868" cy="809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5A2003-09B5-435B-B86C-4A94F06DB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"/>
          <a:stretch/>
        </p:blipFill>
        <p:spPr>
          <a:xfrm>
            <a:off x="6598023" y="1939578"/>
            <a:ext cx="2999339" cy="15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7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Effective Value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for a fixed geometry (propagation direction and polarization)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C2EE7C-23F4-4A93-99F5-653B4351F759}"/>
              </a:ext>
            </a:extLst>
          </p:cNvPr>
          <p:cNvSpPr/>
          <p:nvPr/>
        </p:nvSpPr>
        <p:spPr>
          <a:xfrm>
            <a:off x="857307" y="1483236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is possible to express the nonlinear polarization (SFG and SHG)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7B7F3-31C3-42AC-8ECA-349C53447531}"/>
                  </a:ext>
                </a:extLst>
              </p:cNvPr>
              <p:cNvSpPr txBox="1"/>
              <p:nvPr/>
            </p:nvSpPr>
            <p:spPr>
              <a:xfrm>
                <a:off x="0" y="2000340"/>
                <a:ext cx="12192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7B7F3-31C3-42AC-8ECA-349C5344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0340"/>
                <a:ext cx="12192000" cy="39158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91B167-3E29-4824-BCE2-65533CB32E50}"/>
                  </a:ext>
                </a:extLst>
              </p:cNvPr>
              <p:cNvSpPr txBox="1"/>
              <p:nvPr/>
            </p:nvSpPr>
            <p:spPr>
              <a:xfrm>
                <a:off x="0" y="2417099"/>
                <a:ext cx="12192000" cy="397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91B167-3E29-4824-BCE2-65533CB32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7099"/>
                <a:ext cx="12192000" cy="397096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625E0-468D-4EF4-835D-E0C660BC83FA}"/>
                  </a:ext>
                </a:extLst>
              </p:cNvPr>
              <p:cNvSpPr txBox="1"/>
              <p:nvPr/>
            </p:nvSpPr>
            <p:spPr>
              <a:xfrm>
                <a:off x="7322904" y="2061368"/>
                <a:ext cx="36050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625E0-468D-4EF4-835D-E0C660BC8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904" y="2061368"/>
                <a:ext cx="360507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8A090C-1CF6-479B-882D-01FCF619014B}"/>
                  </a:ext>
                </a:extLst>
              </p:cNvPr>
              <p:cNvSpPr/>
              <p:nvPr/>
            </p:nvSpPr>
            <p:spPr>
              <a:xfrm>
                <a:off x="857307" y="2839372"/>
                <a:ext cx="10779664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obtained by determining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in matrix equation and then calculating its norm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8A090C-1CF6-479B-882D-01FCF6190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2839372"/>
                <a:ext cx="10779664" cy="391582"/>
              </a:xfrm>
              <a:prstGeom prst="rect">
                <a:avLst/>
              </a:prstGeom>
              <a:blipFill>
                <a:blip r:embed="rId10"/>
                <a:stretch>
                  <a:fillRect l="-396" t="-937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D083B17-0F57-4A0F-A269-29CC68F916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91" y="3429000"/>
            <a:ext cx="6088331" cy="3265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446F80-70BC-4DF0-B06B-BEDDDEAE92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812" y="3826928"/>
            <a:ext cx="6022297" cy="28790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8E788C-5F98-4028-A3EF-C615EF3CA9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7457" y="5814250"/>
            <a:ext cx="5662380" cy="10036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8927B6-D2B1-463E-BA91-29168456064E}"/>
              </a:ext>
            </a:extLst>
          </p:cNvPr>
          <p:cNvSpPr/>
          <p:nvPr/>
        </p:nvSpPr>
        <p:spPr>
          <a:xfrm>
            <a:off x="857307" y="320189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example, negative uniaxial of crystal class 3m (as type II condition)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0BBF79-A305-4A34-84B7-58BC17FB00E9}"/>
              </a:ext>
            </a:extLst>
          </p:cNvPr>
          <p:cNvSpPr/>
          <p:nvPr/>
        </p:nvSpPr>
        <p:spPr>
          <a:xfrm>
            <a:off x="3836894" y="3714511"/>
            <a:ext cx="1869022" cy="178029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9760D6-B0BE-49F8-B6B0-7BECAC4F451D}"/>
              </a:ext>
            </a:extLst>
          </p:cNvPr>
          <p:cNvSpPr/>
          <p:nvPr/>
        </p:nvSpPr>
        <p:spPr>
          <a:xfrm>
            <a:off x="3729317" y="5362491"/>
            <a:ext cx="1869022" cy="178029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87F760-265A-44F1-9B03-23DC93EACE29}"/>
              </a:ext>
            </a:extLst>
          </p:cNvPr>
          <p:cNvSpPr/>
          <p:nvPr/>
        </p:nvSpPr>
        <p:spPr>
          <a:xfrm>
            <a:off x="3198388" y="5726173"/>
            <a:ext cx="2507528" cy="329693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D0C0CB-D889-4F1C-945F-15EA467C6401}"/>
              </a:ext>
            </a:extLst>
          </p:cNvPr>
          <p:cNvSpPr/>
          <p:nvPr/>
        </p:nvSpPr>
        <p:spPr>
          <a:xfrm>
            <a:off x="6096000" y="5154907"/>
            <a:ext cx="2080894" cy="28570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C8252-36B6-4D43-BAAE-911CE9A1F22C}"/>
              </a:ext>
            </a:extLst>
          </p:cNvPr>
          <p:cNvSpPr txBox="1"/>
          <p:nvPr/>
        </p:nvSpPr>
        <p:spPr>
          <a:xfrm>
            <a:off x="8050306" y="513136"/>
            <a:ext cx="4141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Midwinter, J.E., Warner, J., 1965. Br. J. Appl. Phys. 16, 1135.</a:t>
            </a:r>
            <a:endParaRPr lang="ko-KR" altLang="en-US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03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Effective Value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for a fixed geometry (propagation direction and polarization)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C8252-36B6-4D43-BAAE-911CE9A1F22C}"/>
              </a:ext>
            </a:extLst>
          </p:cNvPr>
          <p:cNvSpPr txBox="1"/>
          <p:nvPr/>
        </p:nvSpPr>
        <p:spPr>
          <a:xfrm>
            <a:off x="8050306" y="513136"/>
            <a:ext cx="4141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Midwinter, J.E., Warner, J., 1965. Br. J. Appl. Phys. 16, 1135.</a:t>
            </a:r>
            <a:endParaRPr lang="ko-KR" altLang="en-US" sz="11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CDCCE-0036-4333-A41D-DE5EB983E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9" y="2547402"/>
            <a:ext cx="3915396" cy="385203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4E650-37E9-4AE7-854F-3AB54C0A432E}"/>
              </a:ext>
            </a:extLst>
          </p:cNvPr>
          <p:cNvSpPr/>
          <p:nvPr/>
        </p:nvSpPr>
        <p:spPr>
          <a:xfrm>
            <a:off x="857307" y="1543419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example, negative uniaxial of crystal class 3m (as type II condition)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E1DF82A-DEC8-4D42-8BC6-0E8FDE142B0E}"/>
                  </a:ext>
                </a:extLst>
              </p:cNvPr>
              <p:cNvSpPr/>
              <p:nvPr/>
            </p:nvSpPr>
            <p:spPr>
              <a:xfrm>
                <a:off x="1295795" y="1987483"/>
                <a:ext cx="10779664" cy="397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𝑒𝑓𝑓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ko-KR" alt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ko-KR" alt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</m:func>
                  </m:oMath>
                </a14:m>
                <a:endParaRPr lang="ko-KR" alt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E1DF82A-DEC8-4D42-8BC6-0E8FDE142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95" y="1987483"/>
                <a:ext cx="10779664" cy="397096"/>
              </a:xfrm>
              <a:prstGeom prst="rect">
                <a:avLst/>
              </a:prstGeom>
              <a:blipFill>
                <a:blip r:embed="rId4"/>
                <a:stretch>
                  <a:fillRect l="-396" b="-1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816317-EB4A-497D-A3CD-7325A7A21888}"/>
                  </a:ext>
                </a:extLst>
              </p:cNvPr>
              <p:cNvSpPr txBox="1"/>
              <p:nvPr/>
            </p:nvSpPr>
            <p:spPr>
              <a:xfrm>
                <a:off x="5145741" y="3438096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ko-KR" alt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ko-KR" alt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angle between the propagation vector and the crystalline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ko-KR" alt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axis (the optic axis)</a:t>
                </a:r>
                <a:endParaRPr lang="ko-KR" alt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816317-EB4A-497D-A3CD-7325A7A21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41" y="3438096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600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8850DD-19ED-46AC-A70D-3F1C685C09E5}"/>
                  </a:ext>
                </a:extLst>
              </p:cNvPr>
              <p:cNvSpPr txBox="1"/>
              <p:nvPr/>
            </p:nvSpPr>
            <p:spPr>
              <a:xfrm>
                <a:off x="5145741" y="4473422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ko-KR" alt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azimuthal angle between the crystalline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ko-KR" alt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axis and the projection for the propagation vector onto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𝑥𝑧</m:t>
                    </m:r>
                  </m:oMath>
                </a14:m>
                <a:r>
                  <a:rPr lang="ko-KR" alt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crystalline plane</a:t>
                </a:r>
                <a:endParaRPr lang="ko-KR" alt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8850DD-19ED-46AC-A70D-3F1C685C0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41" y="4473422"/>
                <a:ext cx="6096000" cy="923330"/>
              </a:xfrm>
              <a:prstGeom prst="rect">
                <a:avLst/>
              </a:prstGeom>
              <a:blipFill>
                <a:blip r:embed="rId6"/>
                <a:stretch>
                  <a:fillRect l="-600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414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Spatial Symmetry of Nonlinear Medium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Fourfold axis of symmetry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4E650-37E9-4AE7-854F-3AB54C0A432E}"/>
              </a:ext>
            </a:extLst>
          </p:cNvPr>
          <p:cNvSpPr/>
          <p:nvPr/>
        </p:nvSpPr>
        <p:spPr>
          <a:xfrm>
            <a:off x="857307" y="1543419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linear and nonlinear susceptibility tensors are constrained by the symmetry properties of the optical medium.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6177C1A-8D4F-44E6-8F88-67B68E47CB9B}"/>
                  </a:ext>
                </a:extLst>
              </p:cNvPr>
              <p:cNvSpPr/>
              <p:nvPr/>
            </p:nvSpPr>
            <p:spPr>
              <a:xfrm>
                <a:off x="1013010" y="2189750"/>
                <a:ext cx="1101762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onsider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crystal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which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directions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are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equivalent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but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which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direction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different</m:t>
                    </m:r>
                  </m:oMath>
                </a14:m>
                <a:endParaRPr lang="ko-KR" alt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6177C1A-8D4F-44E6-8F88-67B68E47C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0" y="2189750"/>
                <a:ext cx="11017624" cy="369332"/>
              </a:xfrm>
              <a:prstGeom prst="rect">
                <a:avLst/>
              </a:prstGeom>
              <a:blipFill>
                <a:blip r:embed="rId4"/>
                <a:stretch>
                  <a:fillRect l="-332" t="-1639" b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B013CD-D35F-4E28-A048-7A3B7AA2830D}"/>
                  </a:ext>
                </a:extLst>
              </p:cNvPr>
              <p:cNvSpPr txBox="1"/>
              <p:nvPr/>
            </p:nvSpPr>
            <p:spPr>
              <a:xfrm>
                <a:off x="1" y="2759515"/>
                <a:ext cx="12191999" cy="456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𝑧𝑥𝑥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𝑦𝑦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B013CD-D35F-4E28-A048-7A3B7AA2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59515"/>
                <a:ext cx="12191999" cy="456151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AF3FB2-9A1E-419C-8C2D-E8292EBF41ED}"/>
              </a:ext>
            </a:extLst>
          </p:cNvPr>
          <p:cNvSpPr txBox="1"/>
          <p:nvPr/>
        </p:nvSpPr>
        <p:spPr>
          <a:xfrm>
            <a:off x="857307" y="3397765"/>
            <a:ext cx="1053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If the crystal were rotated by 90 degrees about the z axis, crystal structure would look identical.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716D65-4D94-4739-913E-1CEBAD7FFB23}"/>
              </a:ext>
            </a:extLst>
          </p:cNvPr>
          <p:cNvSpPr/>
          <p:nvPr/>
        </p:nvSpPr>
        <p:spPr>
          <a:xfrm>
            <a:off x="410213" y="4188279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 for a fixed geometry (propagation direction and polarization)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3EE2F9-585D-4301-8371-34EDB3F44456}"/>
              </a:ext>
            </a:extLst>
          </p:cNvPr>
          <p:cNvSpPr/>
          <p:nvPr/>
        </p:nvSpPr>
        <p:spPr>
          <a:xfrm>
            <a:off x="857307" y="473971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linear and nonlinear optical susceptibilities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222FA-DC35-4699-A0D6-CAD0E9FD9F37}"/>
              </a:ext>
            </a:extLst>
          </p:cNvPr>
          <p:cNvSpPr txBox="1"/>
          <p:nvPr/>
        </p:nvSpPr>
        <p:spPr>
          <a:xfrm>
            <a:off x="1165410" y="61454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mathematical method (group theory)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792768-A185-4B70-A670-20C3A6B86C80}"/>
              </a:ext>
            </a:extLst>
          </p:cNvPr>
          <p:cNvSpPr txBox="1"/>
          <p:nvPr/>
        </p:nvSpPr>
        <p:spPr>
          <a:xfrm>
            <a:off x="1165410" y="5183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determined by symmetry properties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CF293F-D3DC-4697-B8F3-FE526F2BFC70}"/>
              </a:ext>
            </a:extLst>
          </p:cNvPr>
          <p:cNvSpPr/>
          <p:nvPr/>
        </p:nvSpPr>
        <p:spPr>
          <a:xfrm>
            <a:off x="857307" y="5664658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types of symmetry properties can occur in a crystalline medium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Spatial Symmetry of Nonlinear Medium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Crystal Classification by group theory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4E650-37E9-4AE7-854F-3AB54C0A432E}"/>
              </a:ext>
            </a:extLst>
          </p:cNvPr>
          <p:cNvSpPr/>
          <p:nvPr/>
        </p:nvSpPr>
        <p:spPr>
          <a:xfrm>
            <a:off x="857307" y="154341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32 possible crystal classes depending on the point group symmetry of the crystal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177C1A-8D4F-44E6-8F88-67B68E47CB9B}"/>
              </a:ext>
            </a:extLst>
          </p:cNvPr>
          <p:cNvSpPr/>
          <p:nvPr/>
        </p:nvSpPr>
        <p:spPr>
          <a:xfrm>
            <a:off x="1165410" y="2053136"/>
            <a:ext cx="1101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Fourfold axis of symmetry :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point group 4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2EA3BF-DDD1-42CC-BE96-AEBFCBF63314}"/>
              </a:ext>
            </a:extLst>
          </p:cNvPr>
          <p:cNvSpPr/>
          <p:nvPr/>
        </p:nvSpPr>
        <p:spPr>
          <a:xfrm>
            <a:off x="1174376" y="2483777"/>
            <a:ext cx="1101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Three-fold axis of symmetry and a plane of mirror symmetry parallel to this axis :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point group 3m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7C1A1-12A2-4E56-8B26-D81AE634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836" y="3425722"/>
            <a:ext cx="2762636" cy="26006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9A60C-7F26-4F62-9160-5F86D9021980}"/>
              </a:ext>
            </a:extLst>
          </p:cNvPr>
          <p:cNvSpPr txBox="1"/>
          <p:nvPr/>
        </p:nvSpPr>
        <p:spPr>
          <a:xfrm>
            <a:off x="7431742" y="6577372"/>
            <a:ext cx="48230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https://opengeology.org/Mineralogy/10-crystal-morphology-and-symmetry/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772F99-4AC1-4497-8422-0621A0307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5634"/>
            <a:ext cx="3128727" cy="28607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E68094-61FB-40A7-B797-78E63F6BBE0A}"/>
              </a:ext>
            </a:extLst>
          </p:cNvPr>
          <p:cNvSpPr txBox="1"/>
          <p:nvPr/>
        </p:nvSpPr>
        <p:spPr>
          <a:xfrm>
            <a:off x="4347883" y="6146731"/>
            <a:ext cx="8016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R. Ballou, </a:t>
            </a:r>
            <a:r>
              <a:rPr lang="en-US" altLang="ko-KR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Crystallography: Symmetry groups and group representations</a:t>
            </a:r>
            <a:r>
              <a: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, Eur. Phys. J. Conf. 22, 00006 (2012).</a:t>
            </a:r>
            <a:endParaRPr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12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iclinic system | Definition &amp; Facts | Britannica">
            <a:extLst>
              <a:ext uri="{FF2B5EF4-FFF2-40B4-BE49-F238E27FC236}">
                <a16:creationId xmlns:a16="http://schemas.microsoft.com/office/drawing/2014/main" id="{223AC408-37B1-4F94-B711-922179742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3" b="4053"/>
          <a:stretch/>
        </p:blipFill>
        <p:spPr bwMode="auto">
          <a:xfrm>
            <a:off x="6854127" y="1376645"/>
            <a:ext cx="4685762" cy="33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Influence of Spatial Symmetry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Considering symmetry imposes on the linear susceptibility tensor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4E650-37E9-4AE7-854F-3AB54C0A432E}"/>
              </a:ext>
            </a:extLst>
          </p:cNvPr>
          <p:cNvSpPr/>
          <p:nvPr/>
        </p:nvSpPr>
        <p:spPr>
          <a:xfrm>
            <a:off x="857307" y="154341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Five difference cases by a group theorical analysis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1EC8E-7BEC-4A7D-B41C-3F267EE7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10" y="2418938"/>
            <a:ext cx="3268299" cy="29907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2CD2FB-591E-4C88-9D8B-FD7021FD0BBB}"/>
              </a:ext>
            </a:extLst>
          </p:cNvPr>
          <p:cNvSpPr/>
          <p:nvPr/>
        </p:nvSpPr>
        <p:spPr>
          <a:xfrm>
            <a:off x="857307" y="194287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Isotropic materials are also included in below table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1C9AFC-BE70-4C56-BD38-7842E8D86078}"/>
              </a:ext>
            </a:extLst>
          </p:cNvPr>
          <p:cNvSpPr/>
          <p:nvPr/>
        </p:nvSpPr>
        <p:spPr>
          <a:xfrm>
            <a:off x="2114583" y="4811376"/>
            <a:ext cx="1165413" cy="505569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6EE4AC-E15D-4F1B-B1AB-1394D3E0FF4D}"/>
              </a:ext>
            </a:extLst>
          </p:cNvPr>
          <p:cNvSpPr/>
          <p:nvPr/>
        </p:nvSpPr>
        <p:spPr>
          <a:xfrm>
            <a:off x="4610985" y="4724336"/>
            <a:ext cx="7011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Isotropic crystal : only diagonal with equal diagonal components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8AA38F-F101-4727-B4F7-E478BE2D272A}"/>
              </a:ext>
            </a:extLst>
          </p:cNvPr>
          <p:cNvSpPr/>
          <p:nvPr/>
        </p:nvSpPr>
        <p:spPr>
          <a:xfrm>
            <a:off x="4610673" y="5175060"/>
            <a:ext cx="7538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Anisotropic crystal : polarization needs not to parallel to E-field (Birefringence) 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101217-7D8A-4690-8BC2-11CFF5DFCBD0}"/>
              </a:ext>
            </a:extLst>
          </p:cNvPr>
          <p:cNvSpPr/>
          <p:nvPr/>
        </p:nvSpPr>
        <p:spPr>
          <a:xfrm>
            <a:off x="4610673" y="5882169"/>
            <a:ext cx="7538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Tetragonal, Trigonal, Hexagonal crystal : uniaxial crystals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55E713-6C72-40DE-A9F9-4530E7FBA6CD}"/>
              </a:ext>
            </a:extLst>
          </p:cNvPr>
          <p:cNvSpPr/>
          <p:nvPr/>
        </p:nvSpPr>
        <p:spPr>
          <a:xfrm>
            <a:off x="8339176" y="6284083"/>
            <a:ext cx="3494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Rotational symmetry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B7462C-9250-45F6-90C1-990FFFFE5D2F}"/>
              </a:ext>
            </a:extLst>
          </p:cNvPr>
          <p:cNvSpPr/>
          <p:nvPr/>
        </p:nvSpPr>
        <p:spPr>
          <a:xfrm>
            <a:off x="1029311" y="2480495"/>
            <a:ext cx="1011926" cy="156503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61FBB-A22D-4492-B31B-979323DC4C09}"/>
              </a:ext>
            </a:extLst>
          </p:cNvPr>
          <p:cNvSpPr/>
          <p:nvPr/>
        </p:nvSpPr>
        <p:spPr>
          <a:xfrm>
            <a:off x="3262809" y="2934149"/>
            <a:ext cx="3494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Biaxial crystals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2C304D-CA25-459A-B7D0-2B97EDC6298B}"/>
                  </a:ext>
                </a:extLst>
              </p:cNvPr>
              <p:cNvSpPr txBox="1"/>
              <p:nvPr/>
            </p:nvSpPr>
            <p:spPr>
              <a:xfrm>
                <a:off x="1602017" y="6057560"/>
                <a:ext cx="4493983" cy="704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2C304D-CA25-459A-B7D0-2B97EDC6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17" y="6057560"/>
                <a:ext cx="4493983" cy="704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09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Second Harmonic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9E514B-7C58-4B0B-8A55-F2713D2945CD}"/>
              </a:ext>
            </a:extLst>
          </p:cNvPr>
          <p:cNvSpPr/>
          <p:nvPr/>
        </p:nvSpPr>
        <p:spPr>
          <a:xfrm>
            <a:off x="834405" y="2005640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is incident upon a crystal for which the second-order susceptibility is nonzero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CB90C1-92C3-49D6-994B-FB5018013029}"/>
                  </a:ext>
                </a:extLst>
              </p:cNvPr>
              <p:cNvSpPr txBox="1"/>
              <p:nvPr/>
            </p:nvSpPr>
            <p:spPr>
              <a:xfrm>
                <a:off x="1" y="1585953"/>
                <a:ext cx="12191999" cy="285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CB90C1-92C3-49D6-994B-FB50180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85953"/>
                <a:ext cx="12191999" cy="285912"/>
              </a:xfrm>
              <a:prstGeom prst="rect">
                <a:avLst/>
              </a:prstGeom>
              <a:blipFill>
                <a:blip r:embed="rId3"/>
                <a:stretch>
                  <a:fillRect t="-17021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Electric field strength of a laser beam in lossless medium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E54BC-BC57-4BE2-B838-7F7B37194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25"/>
          <a:stretch/>
        </p:blipFill>
        <p:spPr>
          <a:xfrm>
            <a:off x="834403" y="2512925"/>
            <a:ext cx="3912218" cy="2141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38F540-C1C9-4080-A3F6-255627B907FD}"/>
                  </a:ext>
                </a:extLst>
              </p:cNvPr>
              <p:cNvSpPr txBox="1"/>
              <p:nvPr/>
            </p:nvSpPr>
            <p:spPr>
              <a:xfrm>
                <a:off x="4231823" y="3429000"/>
                <a:ext cx="7960177" cy="322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altLang="ko-KR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ko-KR" alt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ko-KR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ko-K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38F540-C1C9-4080-A3F6-255627B9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823" y="3429000"/>
                <a:ext cx="7960177" cy="322909"/>
              </a:xfrm>
              <a:prstGeom prst="rect">
                <a:avLst/>
              </a:prstGeom>
              <a:blipFill>
                <a:blip r:embed="rId5"/>
                <a:stretch>
                  <a:fillRect t="-13462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0DFB7-FA7C-4FCC-BA28-CA65A3629DF0}"/>
                  </a:ext>
                </a:extLst>
              </p:cNvPr>
              <p:cNvSpPr txBox="1"/>
              <p:nvPr/>
            </p:nvSpPr>
            <p:spPr>
              <a:xfrm>
                <a:off x="4231823" y="2942250"/>
                <a:ext cx="7960178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0DFB7-FA7C-4FCC-BA28-CA65A362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823" y="2942250"/>
                <a:ext cx="7960178" cy="295594"/>
              </a:xfrm>
              <a:prstGeom prst="rect">
                <a:avLst/>
              </a:prstGeom>
              <a:blipFill>
                <a:blip r:embed="rId6"/>
                <a:stretch>
                  <a:fillRect t="-1458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0015510-9828-425D-AF4B-5E1DF7B16B79}"/>
              </a:ext>
            </a:extLst>
          </p:cNvPr>
          <p:cNvSpPr txBox="1"/>
          <p:nvPr/>
        </p:nvSpPr>
        <p:spPr>
          <a:xfrm>
            <a:off x="5071511" y="3985155"/>
            <a:ext cx="3716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contribution at zero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BA734-F597-4DBC-BDFC-3841BD805FAA}"/>
                  </a:ext>
                </a:extLst>
              </p:cNvPr>
              <p:cNvSpPr txBox="1"/>
              <p:nvPr/>
            </p:nvSpPr>
            <p:spPr>
              <a:xfrm>
                <a:off x="8878025" y="4019898"/>
                <a:ext cx="21844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contribution at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ko-KR" altLang="en-US" sz="1600" b="1" i="1" dirty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𝝎</m:t>
                    </m:r>
                  </m:oMath>
                </a14:m>
                <a:endParaRPr lang="en-US" altLang="ko-KR" sz="1600" b="1" i="1" dirty="0">
                  <a:solidFill>
                    <a:srgbClr val="F48E3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BA734-F597-4DBC-BDFC-3841BD805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025" y="4019898"/>
                <a:ext cx="2184422" cy="338554"/>
              </a:xfrm>
              <a:prstGeom prst="rect">
                <a:avLst/>
              </a:prstGeom>
              <a:blipFill>
                <a:blip r:embed="rId7"/>
                <a:stretch>
                  <a:fillRect l="-1393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6928CF-407C-4EA4-B745-313DC1BF88E0}"/>
              </a:ext>
            </a:extLst>
          </p:cNvPr>
          <p:cNvCxnSpPr/>
          <p:nvPr/>
        </p:nvCxnSpPr>
        <p:spPr>
          <a:xfrm flipV="1">
            <a:off x="6958302" y="3815599"/>
            <a:ext cx="235558" cy="191156"/>
          </a:xfrm>
          <a:prstGeom prst="straightConnector1">
            <a:avLst/>
          </a:prstGeom>
          <a:ln w="38100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E26680-B7B0-48F6-BB9D-5176D3345636}"/>
              </a:ext>
            </a:extLst>
          </p:cNvPr>
          <p:cNvCxnSpPr>
            <a:cxnSpLocks/>
          </p:cNvCxnSpPr>
          <p:nvPr/>
        </p:nvCxnSpPr>
        <p:spPr>
          <a:xfrm flipH="1" flipV="1">
            <a:off x="9623428" y="3799218"/>
            <a:ext cx="219819" cy="191156"/>
          </a:xfrm>
          <a:prstGeom prst="straightConnector1">
            <a:avLst/>
          </a:prstGeom>
          <a:ln w="38100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4349E-2D0F-4924-851E-A09C53ABBDB1}"/>
                  </a:ext>
                </a:extLst>
              </p:cNvPr>
              <p:cNvSpPr txBox="1"/>
              <p:nvPr/>
            </p:nvSpPr>
            <p:spPr>
              <a:xfrm>
                <a:off x="-14208" y="4986135"/>
                <a:ext cx="12191999" cy="941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𝑁𝐿</m:t>
                              </m:r>
                            </m:sup>
                          </m:sSup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E4349E-2D0F-4924-851E-A09C53AB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08" y="4986135"/>
                <a:ext cx="12191999" cy="941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C97A5-EEA6-4E5D-BE05-E0C77BB08E3F}"/>
              </a:ext>
            </a:extLst>
          </p:cNvPr>
          <p:cNvSpPr/>
          <p:nvPr/>
        </p:nvSpPr>
        <p:spPr>
          <a:xfrm>
            <a:off x="834403" y="5944423"/>
            <a:ext cx="1052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rectification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static electric field is created across the nonlinear crystal</a:t>
            </a:r>
            <a:endParaRPr lang="en-US" altLang="ko-K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98BD-86B1-4127-AEF6-D9BAB4F48C78}"/>
              </a:ext>
            </a:extLst>
          </p:cNvPr>
          <p:cNvSpPr/>
          <p:nvPr/>
        </p:nvSpPr>
        <p:spPr>
          <a:xfrm>
            <a:off x="410213" y="4667027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Driven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BC1D45B-87A5-422B-93EF-29AD90603AD8}"/>
                  </a:ext>
                </a:extLst>
              </p:cNvPr>
              <p:cNvSpPr/>
              <p:nvPr/>
            </p:nvSpPr>
            <p:spPr>
              <a:xfrm>
                <a:off x="834403" y="6313755"/>
                <a:ext cx="105231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generation of radiation at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ko-KR" alt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i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BC1D45B-87A5-422B-93EF-29AD90603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3" y="6313755"/>
                <a:ext cx="10523161" cy="369332"/>
              </a:xfrm>
              <a:prstGeom prst="rect">
                <a:avLst/>
              </a:prstGeom>
              <a:blipFill>
                <a:blip r:embed="rId9"/>
                <a:stretch>
                  <a:fillRect l="-40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828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Influence of Spatial Symmetry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Crystals are categorized seven possible crystal systems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FDAF0-8D4E-4200-918A-28D2FF904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45"/>
          <a:stretch/>
        </p:blipFill>
        <p:spPr>
          <a:xfrm>
            <a:off x="6390481" y="2366877"/>
            <a:ext cx="5738766" cy="34945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36BB61-42B1-4C71-B629-E94682729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72"/>
          <a:stretch/>
        </p:blipFill>
        <p:spPr>
          <a:xfrm>
            <a:off x="129240" y="2166619"/>
            <a:ext cx="6261241" cy="38950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7E4D18-3ABD-4DF6-B33B-DD7A8F4613EA}"/>
              </a:ext>
            </a:extLst>
          </p:cNvPr>
          <p:cNvSpPr/>
          <p:nvPr/>
        </p:nvSpPr>
        <p:spPr>
          <a:xfrm>
            <a:off x="857307" y="154341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32 point group</a:t>
            </a:r>
          </a:p>
        </p:txBody>
      </p:sp>
    </p:spTree>
    <p:extLst>
      <p:ext uri="{BB962C8B-B14F-4D97-AF65-F5344CB8AC3E}">
        <p14:creationId xmlns:p14="http://schemas.microsoft.com/office/powerpoint/2010/main" val="1776650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Influence of Spatial Symmetry (Nonlinear Response)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Centrosymmetry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(inversion symmetry)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/>
              <p:nvPr/>
            </p:nvSpPr>
            <p:spPr>
              <a:xfrm>
                <a:off x="857307" y="1543419"/>
                <a:ext cx="10779664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vanish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543419"/>
                <a:ext cx="10779664" cy="392993"/>
              </a:xfrm>
              <a:prstGeom prst="rect">
                <a:avLst/>
              </a:prstGeom>
              <a:blipFill>
                <a:blip r:embed="rId3"/>
                <a:stretch>
                  <a:fillRect l="-396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2CD2FB-591E-4C88-9D8B-FD7021FD0BBB}"/>
              </a:ext>
            </a:extLst>
          </p:cNvPr>
          <p:cNvSpPr/>
          <p:nvPr/>
        </p:nvSpPr>
        <p:spPr>
          <a:xfrm>
            <a:off x="857307" y="194287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11 of the 32 crystal classes : inversion symmetry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2F6315-8759-4547-9B9E-221DEBAF32FF}"/>
              </a:ext>
            </a:extLst>
          </p:cNvPr>
          <p:cNvSpPr/>
          <p:nvPr/>
        </p:nvSpPr>
        <p:spPr>
          <a:xfrm>
            <a:off x="410213" y="2476041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Proof why inversion symmetry vanish second-order susceptibility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100521-CFB3-4CDD-82F0-62B3F6529A7A}"/>
                  </a:ext>
                </a:extLst>
              </p:cNvPr>
              <p:cNvSpPr txBox="1"/>
              <p:nvPr/>
            </p:nvSpPr>
            <p:spPr>
              <a:xfrm>
                <a:off x="0" y="3403553"/>
                <a:ext cx="12191999" cy="401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100521-CFB3-4CDD-82F0-62B3F6529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03553"/>
                <a:ext cx="12191999" cy="401905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BC6122-C80D-457B-9AA6-1B1FDB92C367}"/>
              </a:ext>
            </a:extLst>
          </p:cNvPr>
          <p:cNvSpPr/>
          <p:nvPr/>
        </p:nvSpPr>
        <p:spPr>
          <a:xfrm>
            <a:off x="857307" y="2942394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Assuming medium that responds instantaneously to the applied optical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E79743-A82E-4E8F-9CF4-57768A3D1203}"/>
                  </a:ext>
                </a:extLst>
              </p:cNvPr>
              <p:cNvSpPr txBox="1"/>
              <p:nvPr/>
            </p:nvSpPr>
            <p:spPr>
              <a:xfrm>
                <a:off x="-1" y="3831725"/>
                <a:ext cx="12191999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ℰ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E79743-A82E-4E8F-9CF4-57768A3D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831725"/>
                <a:ext cx="12191999" cy="374270"/>
              </a:xfrm>
              <a:prstGeom prst="rect">
                <a:avLst/>
              </a:prstGeom>
              <a:blipFill>
                <a:blip r:embed="rId6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80F5BF-220B-488F-95BD-28F9272BBA7D}"/>
                  </a:ext>
                </a:extLst>
              </p:cNvPr>
              <p:cNvSpPr txBox="1"/>
              <p:nvPr/>
            </p:nvSpPr>
            <p:spPr>
              <a:xfrm>
                <a:off x="857307" y="4303385"/>
                <a:ext cx="822960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→−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→−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inversion symmetry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80F5BF-220B-488F-95BD-28F9272B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4303385"/>
                <a:ext cx="8229602" cy="374270"/>
              </a:xfrm>
              <a:prstGeom prst="rect">
                <a:avLst/>
              </a:prstGeom>
              <a:blipFill>
                <a:blip r:embed="rId8"/>
                <a:stretch>
                  <a:fillRect l="-519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2C6DF3-E942-40B2-8C24-B5333107D99E}"/>
                  </a:ext>
                </a:extLst>
              </p:cNvPr>
              <p:cNvSpPr txBox="1"/>
              <p:nvPr/>
            </p:nvSpPr>
            <p:spPr>
              <a:xfrm>
                <a:off x="1" y="4717739"/>
                <a:ext cx="12191999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2C6DF3-E942-40B2-8C24-B5333107D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717739"/>
                <a:ext cx="12191999" cy="387927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A7D11D-4F30-4E6B-9703-BFA2A0ADBA51}"/>
              </a:ext>
            </a:extLst>
          </p:cNvPr>
          <p:cNvSpPr/>
          <p:nvPr/>
        </p:nvSpPr>
        <p:spPr>
          <a:xfrm>
            <a:off x="4957481" y="3375873"/>
            <a:ext cx="2268071" cy="45585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0FFAD3-875D-43F3-8FB4-5D8E970318C3}"/>
              </a:ext>
            </a:extLst>
          </p:cNvPr>
          <p:cNvSpPr/>
          <p:nvPr/>
        </p:nvSpPr>
        <p:spPr>
          <a:xfrm>
            <a:off x="4831975" y="4683776"/>
            <a:ext cx="2528049" cy="45585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0310325-C1D9-43AB-9019-BD6C4B24D95A}"/>
                  </a:ext>
                </a:extLst>
              </p:cNvPr>
              <p:cNvSpPr/>
              <p:nvPr/>
            </p:nvSpPr>
            <p:spPr>
              <a:xfrm>
                <a:off x="7360024" y="4018860"/>
                <a:ext cx="3494236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i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Must be same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ko-KR" altLang="en-US" b="1" i="1" dirty="0">
                  <a:solidFill>
                    <a:srgbClr val="F48E3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0310325-C1D9-43AB-9019-BD6C4B24D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024" y="4018860"/>
                <a:ext cx="3494236" cy="387927"/>
              </a:xfrm>
              <a:prstGeom prst="rect">
                <a:avLst/>
              </a:prstGeom>
              <a:blipFill>
                <a:blip r:embed="rId10"/>
                <a:stretch>
                  <a:fillRect l="-1394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59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Influence of Spatial Symmetry (Nonlinear Response)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118534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Intuitively by considering the motion of an electron in a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nonparabolic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/>
              <p:nvPr/>
            </p:nvSpPr>
            <p:spPr>
              <a:xfrm>
                <a:off x="857307" y="1624103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no distortion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624103"/>
                <a:ext cx="10779664" cy="369332"/>
              </a:xfrm>
              <a:prstGeom prst="rect">
                <a:avLst/>
              </a:prstGeom>
              <a:blipFill>
                <a:blip r:embed="rId3"/>
                <a:stretch>
                  <a:fillRect l="-39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DE3E733-904C-4AD8-B6F7-E687B0926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86"/>
          <a:stretch/>
        </p:blipFill>
        <p:spPr>
          <a:xfrm>
            <a:off x="1931794" y="3511587"/>
            <a:ext cx="3747673" cy="27906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88B7BB-C8A5-4389-A3C7-BA1CBCF4A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01"/>
          <a:stretch/>
        </p:blipFill>
        <p:spPr>
          <a:xfrm>
            <a:off x="6096000" y="3511587"/>
            <a:ext cx="3747673" cy="2914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C8BE147-9EE0-4E68-B2F9-9716CC9CD037}"/>
                  </a:ext>
                </a:extLst>
              </p:cNvPr>
              <p:cNvSpPr/>
              <p:nvPr/>
            </p:nvSpPr>
            <p:spPr>
              <a:xfrm>
                <a:off x="857307" y="2188335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odd harmonics; time-averaged response is zero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C8BE147-9EE0-4E68-B2F9-9716CC9CD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2188335"/>
                <a:ext cx="10779664" cy="369332"/>
              </a:xfrm>
              <a:prstGeom prst="rect">
                <a:avLst/>
              </a:prstGeom>
              <a:blipFill>
                <a:blip r:embed="rId5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B47740C-9507-4081-8859-64C374377AB6}"/>
                  </a:ext>
                </a:extLst>
              </p:cNvPr>
              <p:cNvSpPr/>
              <p:nvPr/>
            </p:nvSpPr>
            <p:spPr>
              <a:xfrm>
                <a:off x="857307" y="2724887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even and odd harmonics; time-averaged response is not zero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B47740C-9507-4081-8859-64C374377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2724887"/>
                <a:ext cx="10779664" cy="369332"/>
              </a:xfrm>
              <a:prstGeom prst="rect">
                <a:avLst/>
              </a:prstGeom>
              <a:blipFill>
                <a:blip r:embed="rId6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C737D4-DBB7-474F-86D8-6EF824DE6791}"/>
              </a:ext>
            </a:extLst>
          </p:cNvPr>
          <p:cNvCxnSpPr/>
          <p:nvPr/>
        </p:nvCxnSpPr>
        <p:spPr>
          <a:xfrm>
            <a:off x="6848384" y="5916706"/>
            <a:ext cx="2653553" cy="0"/>
          </a:xfrm>
          <a:prstGeom prst="line">
            <a:avLst/>
          </a:prstGeom>
          <a:ln w="38100">
            <a:solidFill>
              <a:srgbClr val="F48E3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FFCFEA-DB73-413A-8E50-47A85F1A8E9F}"/>
              </a:ext>
            </a:extLst>
          </p:cNvPr>
          <p:cNvCxnSpPr/>
          <p:nvPr/>
        </p:nvCxnSpPr>
        <p:spPr>
          <a:xfrm>
            <a:off x="6848383" y="4374777"/>
            <a:ext cx="2653553" cy="0"/>
          </a:xfrm>
          <a:prstGeom prst="line">
            <a:avLst/>
          </a:prstGeom>
          <a:ln w="38100">
            <a:solidFill>
              <a:srgbClr val="F48E3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771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Influence of Spatial Symmetry (Nonlinear Susceptibility)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For example, here’s a crystal of class 3m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/>
              <p:nvPr/>
            </p:nvSpPr>
            <p:spPr>
              <a:xfrm>
                <a:off x="857307" y="1543419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543419"/>
                <a:ext cx="10779664" cy="374526"/>
              </a:xfrm>
              <a:prstGeom prst="rect">
                <a:avLst/>
              </a:prstGeom>
              <a:blipFill>
                <a:blip r:embed="rId7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65ABB32-58D2-4D7D-9EBC-540F3FD56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841" y="2003160"/>
            <a:ext cx="3747673" cy="9194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A8F5F1-B2FC-475B-9973-5E417796E698}"/>
              </a:ext>
            </a:extLst>
          </p:cNvPr>
          <p:cNvSpPr/>
          <p:nvPr/>
        </p:nvSpPr>
        <p:spPr>
          <a:xfrm>
            <a:off x="857307" y="2977165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Caution : considerable spread in the values of the nonlinear coefficients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D1B293-E4D5-4925-A0FA-B39085626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1898" y="3658965"/>
            <a:ext cx="4530481" cy="31956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B24651-328A-491C-97A1-DD7D9770B25E}"/>
              </a:ext>
            </a:extLst>
          </p:cNvPr>
          <p:cNvSpPr/>
          <p:nvPr/>
        </p:nvSpPr>
        <p:spPr>
          <a:xfrm>
            <a:off x="1174376" y="3317497"/>
            <a:ext cx="1101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Because of the wavelength dependence of the nonlinear and measurement inaccuracies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AFC8A9-3F85-4C49-8872-C4B6E11D57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6921" y="902082"/>
            <a:ext cx="5750915" cy="19084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03A1B6-A7DE-4C77-8AB0-B9A2EA02F933}"/>
              </a:ext>
            </a:extLst>
          </p:cNvPr>
          <p:cNvSpPr txBox="1"/>
          <p:nvPr/>
        </p:nvSpPr>
        <p:spPr>
          <a:xfrm>
            <a:off x="7655859" y="1317719"/>
            <a:ext cx="433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Kleinman symmetry is also involved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DB63B99-36A3-48B7-92E3-5FB0D415FB0F}"/>
              </a:ext>
            </a:extLst>
          </p:cNvPr>
          <p:cNvCxnSpPr>
            <a:cxnSpLocks/>
          </p:cNvCxnSpPr>
          <p:nvPr/>
        </p:nvCxnSpPr>
        <p:spPr>
          <a:xfrm flipH="1">
            <a:off x="10354235" y="1653157"/>
            <a:ext cx="152399" cy="369801"/>
          </a:xfrm>
          <a:prstGeom prst="straightConnector1">
            <a:avLst/>
          </a:prstGeom>
          <a:ln w="28575">
            <a:solidFill>
              <a:srgbClr val="F48E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58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Independent Elements of Susceptibility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How to reduce the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/>
              <p:nvPr/>
            </p:nvSpPr>
            <p:spPr>
              <a:xfrm>
                <a:off x="857307" y="1543419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for describing mutual interaction of three optical waves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6F4E650-37E9-4AE7-854F-3AB54C0A4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543419"/>
                <a:ext cx="10779664" cy="374526"/>
              </a:xfrm>
              <a:prstGeom prst="rect">
                <a:avLst/>
              </a:prstGeom>
              <a:blipFill>
                <a:blip r:embed="rId3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9E0A4A4-C6D5-4F4D-926A-0F9AB000888F}"/>
                  </a:ext>
                </a:extLst>
              </p:cNvPr>
              <p:cNvSpPr/>
              <p:nvPr/>
            </p:nvSpPr>
            <p:spPr>
              <a:xfrm>
                <a:off x="857307" y="2296453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Physical fields (polarization, E-field) are real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9E0A4A4-C6D5-4F4D-926A-0F9AB0008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2296453"/>
                <a:ext cx="10779664" cy="374526"/>
              </a:xfrm>
              <a:prstGeom prst="rect">
                <a:avLst/>
              </a:prstGeom>
              <a:blipFill>
                <a:blip r:embed="rId4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AB440B-B9F5-4E1E-835E-12290592003D}"/>
                  </a:ext>
                </a:extLst>
              </p:cNvPr>
              <p:cNvSpPr txBox="1"/>
              <p:nvPr/>
            </p:nvSpPr>
            <p:spPr>
              <a:xfrm>
                <a:off x="2599765" y="1917945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324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AB440B-B9F5-4E1E-835E-12290592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1917945"/>
                <a:ext cx="15777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9F52F6-7C03-4E9B-91CE-D2E863D011AB}"/>
                  </a:ext>
                </a:extLst>
              </p:cNvPr>
              <p:cNvSpPr txBox="1"/>
              <p:nvPr/>
            </p:nvSpPr>
            <p:spPr>
              <a:xfrm>
                <a:off x="2599765" y="2661803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162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9F52F6-7C03-4E9B-91CE-D2E863D0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2661803"/>
                <a:ext cx="15777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A081CC-53D1-4CEA-A300-DF2EA8724200}"/>
                  </a:ext>
                </a:extLst>
              </p:cNvPr>
              <p:cNvSpPr/>
              <p:nvPr/>
            </p:nvSpPr>
            <p:spPr>
              <a:xfrm>
                <a:off x="857307" y="3050129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Intrinsic permutation symmetry (about input fields)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9A081CC-53D1-4CEA-A300-DF2EA8724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3050129"/>
                <a:ext cx="10779664" cy="374526"/>
              </a:xfrm>
              <a:prstGeom prst="rect">
                <a:avLst/>
              </a:prstGeom>
              <a:blipFill>
                <a:blip r:embed="rId7"/>
                <a:stretch>
                  <a:fillRect l="-396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F266A86-68D7-45BB-9751-5DED02909FFC}"/>
                  </a:ext>
                </a:extLst>
              </p:cNvPr>
              <p:cNvSpPr/>
              <p:nvPr/>
            </p:nvSpPr>
            <p:spPr>
              <a:xfrm>
                <a:off x="857307" y="380380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lossless medium (real susceptibility) and full permutation symmetry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F266A86-68D7-45BB-9751-5DED02909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3803805"/>
                <a:ext cx="10779664" cy="374526"/>
              </a:xfrm>
              <a:prstGeom prst="rect">
                <a:avLst/>
              </a:prstGeom>
              <a:blipFill>
                <a:blip r:embed="rId8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77B744-2AFC-465A-9FF8-59ED7B8995C6}"/>
                  </a:ext>
                </a:extLst>
              </p:cNvPr>
              <p:cNvSpPr txBox="1"/>
              <p:nvPr/>
            </p:nvSpPr>
            <p:spPr>
              <a:xfrm>
                <a:off x="2599765" y="3433346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77B744-2AFC-465A-9FF8-59ED7B899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3433346"/>
                <a:ext cx="15777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FE5805-34C9-4037-9F26-CD6ECC1D4C8D}"/>
                  </a:ext>
                </a:extLst>
              </p:cNvPr>
              <p:cNvSpPr txBox="1"/>
              <p:nvPr/>
            </p:nvSpPr>
            <p:spPr>
              <a:xfrm>
                <a:off x="2599765" y="4178331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FE5805-34C9-4037-9F26-CD6ECC1D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4178331"/>
                <a:ext cx="15777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DE600C3-F8B1-4232-93A2-95EC61857A89}"/>
                  </a:ext>
                </a:extLst>
              </p:cNvPr>
              <p:cNvSpPr/>
              <p:nvPr/>
            </p:nvSpPr>
            <p:spPr>
              <a:xfrm>
                <a:off x="857307" y="4571680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SHG</a:t>
                </a: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DE600C3-F8B1-4232-93A2-95EC61857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4571680"/>
                <a:ext cx="10779664" cy="374526"/>
              </a:xfrm>
              <a:prstGeom prst="rect">
                <a:avLst/>
              </a:prstGeom>
              <a:blipFill>
                <a:blip r:embed="rId11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21F87-E1AC-4EE3-BC08-95FF84CB8A01}"/>
                  </a:ext>
                </a:extLst>
              </p:cNvPr>
              <p:cNvSpPr txBox="1"/>
              <p:nvPr/>
            </p:nvSpPr>
            <p:spPr>
              <a:xfrm>
                <a:off x="2599765" y="4970223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C21F87-E1AC-4EE3-BC08-95FF84CB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4970223"/>
                <a:ext cx="157778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D65DD9-FCA8-4FCF-8862-557C557BCD49}"/>
                  </a:ext>
                </a:extLst>
              </p:cNvPr>
              <p:cNvSpPr/>
              <p:nvPr/>
            </p:nvSpPr>
            <p:spPr>
              <a:xfrm>
                <a:off x="857307" y="5363572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Kleinman’s symmetry (low-frequency excitation)</a:t>
                </a: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D65DD9-FCA8-4FCF-8862-557C557BC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5363572"/>
                <a:ext cx="10779664" cy="374526"/>
              </a:xfrm>
              <a:prstGeom prst="rect">
                <a:avLst/>
              </a:prstGeom>
              <a:blipFill>
                <a:blip r:embed="rId13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4BFA5-DBF6-4293-A042-9E0FA5DDF9D8}"/>
                  </a:ext>
                </a:extLst>
              </p:cNvPr>
              <p:cNvSpPr txBox="1"/>
              <p:nvPr/>
            </p:nvSpPr>
            <p:spPr>
              <a:xfrm>
                <a:off x="2599765" y="5762115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4BFA5-DBF6-4293-A042-9E0FA5DD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5" y="5762115"/>
                <a:ext cx="15777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A38407-C571-455C-8FCB-96B80C262E7B}"/>
                  </a:ext>
                </a:extLst>
              </p:cNvPr>
              <p:cNvSpPr txBox="1"/>
              <p:nvPr/>
            </p:nvSpPr>
            <p:spPr>
              <a:xfrm>
                <a:off x="8937812" y="3887940"/>
                <a:ext cx="1577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A38407-C571-455C-8FCB-96B80C26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812" y="3887940"/>
                <a:ext cx="1577788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B3E24BB-5325-4009-9617-3B34E432B473}"/>
              </a:ext>
            </a:extLst>
          </p:cNvPr>
          <p:cNvSpPr txBox="1"/>
          <p:nvPr/>
        </p:nvSpPr>
        <p:spPr>
          <a:xfrm>
            <a:off x="7790330" y="4248514"/>
            <a:ext cx="415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Frequency indices + E-field indices : simultaneously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5120F-F534-4E51-9ED4-89E006DD39F6}"/>
              </a:ext>
            </a:extLst>
          </p:cNvPr>
          <p:cNvSpPr txBox="1"/>
          <p:nvPr/>
        </p:nvSpPr>
        <p:spPr>
          <a:xfrm>
            <a:off x="7790330" y="5414932"/>
            <a:ext cx="415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Considering input fields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47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and Cubic Crystal Classes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 material can possess a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culbic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lattice and be </a:t>
            </a: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F4E650-37E9-4AE7-854F-3AB54C0A432E}"/>
              </a:ext>
            </a:extLst>
          </p:cNvPr>
          <p:cNvSpPr/>
          <p:nvPr/>
        </p:nvSpPr>
        <p:spPr>
          <a:xfrm>
            <a:off x="857307" y="1543419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Gallium arsenide : structure as the zincblende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BB4A993-2ACF-41D7-93F7-2F0E4F417857}"/>
                  </a:ext>
                </a:extLst>
              </p:cNvPr>
              <p:cNvSpPr/>
              <p:nvPr/>
            </p:nvSpPr>
            <p:spPr>
              <a:xfrm>
                <a:off x="857307" y="1917945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Its point group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nonvanishing second-order nonlinear optical response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BB4A993-2ACF-41D7-93F7-2F0E4F41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917945"/>
                <a:ext cx="10779664" cy="369332"/>
              </a:xfrm>
              <a:prstGeom prst="rect">
                <a:avLst/>
              </a:prstGeom>
              <a:blipFill>
                <a:blip r:embed="rId16"/>
                <a:stretch>
                  <a:fillRect l="-39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5196995-527C-4795-B9D3-13B64221B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838" y="4399122"/>
            <a:ext cx="6420746" cy="390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88F0E-0266-40E0-A7B6-43EFA1CF16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41148" y="5027420"/>
            <a:ext cx="3686689" cy="1428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0BF56-1E7C-4B11-ACA9-EEFD0A8EE151}"/>
              </a:ext>
            </a:extLst>
          </p:cNvPr>
          <p:cNvSpPr txBox="1"/>
          <p:nvPr/>
        </p:nvSpPr>
        <p:spPr>
          <a:xfrm>
            <a:off x="663388" y="4842754"/>
            <a:ext cx="433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 err="1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F58BC8-0FA7-43AD-89F2-4430CB26205C}"/>
              </a:ext>
            </a:extLst>
          </p:cNvPr>
          <p:cNvSpPr/>
          <p:nvPr/>
        </p:nvSpPr>
        <p:spPr>
          <a:xfrm>
            <a:off x="1308845" y="4333850"/>
            <a:ext cx="403413" cy="455852"/>
          </a:xfrm>
          <a:prstGeom prst="rect">
            <a:avLst/>
          </a:prstGeom>
          <a:noFill/>
          <a:ln w="28575">
            <a:solidFill>
              <a:srgbClr val="F48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F5BA93-6C9D-45C9-91F9-398905A656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39144" y="4161759"/>
            <a:ext cx="2264500" cy="24252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2120D8-14DE-41DD-9C7A-9EB79D20CE84}"/>
              </a:ext>
            </a:extLst>
          </p:cNvPr>
          <p:cNvSpPr txBox="1"/>
          <p:nvPr/>
        </p:nvSpPr>
        <p:spPr>
          <a:xfrm>
            <a:off x="3366783" y="6377042"/>
            <a:ext cx="1354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zero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0D8DCC-7CF4-4673-AFA0-5BE5AAB36915}"/>
              </a:ext>
            </a:extLst>
          </p:cNvPr>
          <p:cNvSpPr txBox="1"/>
          <p:nvPr/>
        </p:nvSpPr>
        <p:spPr>
          <a:xfrm>
            <a:off x="9330703" y="5095563"/>
            <a:ext cx="2197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 lattice (isotropic)</a:t>
            </a:r>
            <a:endParaRPr lang="ko-KR" altLang="en-US" b="1" i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432CE2-998C-4899-992E-CCC6EE1F82BC}"/>
              </a:ext>
            </a:extLst>
          </p:cNvPr>
          <p:cNvSpPr/>
          <p:nvPr/>
        </p:nvSpPr>
        <p:spPr>
          <a:xfrm>
            <a:off x="857307" y="2326909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Cubic lattice : Gallium arsenide doesn’t display birefringence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A795413-D757-4FCF-B019-E004D5A3CD95}"/>
              </a:ext>
            </a:extLst>
          </p:cNvPr>
          <p:cNvSpPr/>
          <p:nvPr/>
        </p:nvSpPr>
        <p:spPr>
          <a:xfrm>
            <a:off x="410212" y="2821865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Hard phase-matching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F5EA39-09F1-4283-8E2A-FC69D1C76481}"/>
              </a:ext>
            </a:extLst>
          </p:cNvPr>
          <p:cNvSpPr/>
          <p:nvPr/>
        </p:nvSpPr>
        <p:spPr>
          <a:xfrm>
            <a:off x="857307" y="3286540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Birefringence is commonly used to achieve phase-matching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4C5027-7033-45A4-8DE1-0972D8FD0BC3}"/>
              </a:ext>
            </a:extLst>
          </p:cNvPr>
          <p:cNvSpPr/>
          <p:nvPr/>
        </p:nvSpPr>
        <p:spPr>
          <a:xfrm>
            <a:off x="857307" y="368799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But cubic lattice is isotropic, it is too hard to achieve it</a:t>
            </a:r>
          </a:p>
        </p:txBody>
      </p:sp>
    </p:spTree>
    <p:extLst>
      <p:ext uri="{BB962C8B-B14F-4D97-AF65-F5344CB8AC3E}">
        <p14:creationId xmlns:p14="http://schemas.microsoft.com/office/powerpoint/2010/main" val="2931090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and Cubic Crystal Classes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Different nearest-neighbors give different characteristic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9432CE2-998C-4899-992E-CCC6EE1F82BC}"/>
                  </a:ext>
                </a:extLst>
              </p:cNvPr>
              <p:cNvSpPr/>
              <p:nvPr/>
            </p:nvSpPr>
            <p:spPr>
              <a:xfrm>
                <a:off x="857307" y="1514421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Diamond structure : cubic lattice and centrosymmetric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9432CE2-998C-4899-992E-CCC6EE1F8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514421"/>
                <a:ext cx="10779664" cy="387927"/>
              </a:xfrm>
              <a:prstGeom prst="rect">
                <a:avLst/>
              </a:prstGeom>
              <a:blipFill>
                <a:blip r:embed="rId3"/>
                <a:stretch>
                  <a:fillRect l="-396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8B6C99C-481E-4B48-A1DA-7EB28A0A6E6B}"/>
                  </a:ext>
                </a:extLst>
              </p:cNvPr>
              <p:cNvSpPr/>
              <p:nvPr/>
            </p:nvSpPr>
            <p:spPr>
              <a:xfrm>
                <a:off x="857307" y="1909805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Zincblende structure : cubic lattice and </a:t>
                </a:r>
                <a:r>
                  <a:rPr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noncentrosymmetric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8B6C99C-481E-4B48-A1DA-7EB28A0A6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1909805"/>
                <a:ext cx="10779664" cy="387927"/>
              </a:xfrm>
              <a:prstGeom prst="rect">
                <a:avLst/>
              </a:prstGeom>
              <a:blipFill>
                <a:blip r:embed="rId4"/>
                <a:stretch>
                  <a:fillRect l="-396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B9389F8-2427-4A65-BAFE-D1D0C9411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90" y="2750267"/>
            <a:ext cx="6260045" cy="33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43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and Polar Crystal Classes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84559-8F92-48E7-7546-386E42F2D2D9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Restrict condition that possess a nonzero second-order susceptibility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432CE2-998C-4899-992E-CCC6EE1F82BC}"/>
              </a:ext>
            </a:extLst>
          </p:cNvPr>
          <p:cNvSpPr/>
          <p:nvPr/>
        </p:nvSpPr>
        <p:spPr>
          <a:xfrm>
            <a:off x="857307" y="151442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Certain crystal possess a permanent dipole moment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38D46F-E1C8-45C1-BB13-FDE7FB8607D5}"/>
              </a:ext>
            </a:extLst>
          </p:cNvPr>
          <p:cNvSpPr/>
          <p:nvPr/>
        </p:nvSpPr>
        <p:spPr>
          <a:xfrm>
            <a:off x="1174376" y="1985798"/>
            <a:ext cx="1101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Polar crystals, ferroelectric crystals</a:t>
            </a:r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92484-75EF-4907-A5A9-D01171A3C7B6}"/>
              </a:ext>
            </a:extLst>
          </p:cNvPr>
          <p:cNvSpPr/>
          <p:nvPr/>
        </p:nvSpPr>
        <p:spPr>
          <a:xfrm>
            <a:off x="857307" y="2457175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They can display the 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pyroelectric effect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and photorefractive effect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C844C-D149-4A5C-8D2A-AE214E5C36C9}"/>
              </a:ext>
            </a:extLst>
          </p:cNvPr>
          <p:cNvSpPr/>
          <p:nvPr/>
        </p:nvSpPr>
        <p:spPr>
          <a:xfrm>
            <a:off x="1174376" y="2878633"/>
            <a:ext cx="11017624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change of permanent dipole moment with temperature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which can be used to construct optical detector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955B79-3299-4BCF-B8D4-8C156AF186C0}"/>
              </a:ext>
            </a:extLst>
          </p:cNvPr>
          <p:cNvSpPr/>
          <p:nvPr/>
        </p:nvSpPr>
        <p:spPr>
          <a:xfrm>
            <a:off x="857307" y="368160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Ferroelectric crystals within group theoretical arguments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21DF7-EB26-41E2-8A18-992F4F7B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06" y="4103065"/>
            <a:ext cx="2893318" cy="620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BA7F80-360D-420E-8248-CF44F7B451AD}"/>
              </a:ext>
            </a:extLst>
          </p:cNvPr>
          <p:cNvSpPr txBox="1"/>
          <p:nvPr/>
        </p:nvSpPr>
        <p:spPr>
          <a:xfrm>
            <a:off x="2913529" y="5172360"/>
            <a:ext cx="185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Polar crystals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BD0F5-8859-4A08-AA0F-126249226370}"/>
              </a:ext>
            </a:extLst>
          </p:cNvPr>
          <p:cNvSpPr txBox="1"/>
          <p:nvPr/>
        </p:nvSpPr>
        <p:spPr>
          <a:xfrm>
            <a:off x="6598025" y="5172360"/>
            <a:ext cx="367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Noncentrosymmetric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crystal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5D300C-9E42-47E9-A10C-0CEB420D154B}"/>
              </a:ext>
            </a:extLst>
          </p:cNvPr>
          <p:cNvCxnSpPr/>
          <p:nvPr/>
        </p:nvCxnSpPr>
        <p:spPr>
          <a:xfrm>
            <a:off x="4930588" y="5172360"/>
            <a:ext cx="146124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33C8C6-6C27-4CA9-9F9B-DFC0C19765AC}"/>
              </a:ext>
            </a:extLst>
          </p:cNvPr>
          <p:cNvCxnSpPr>
            <a:cxnSpLocks/>
          </p:cNvCxnSpPr>
          <p:nvPr/>
        </p:nvCxnSpPr>
        <p:spPr>
          <a:xfrm flipH="1">
            <a:off x="4885765" y="5542921"/>
            <a:ext cx="150607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91BD7B-A382-4B09-86CB-E95F498E74A3}"/>
              </a:ext>
            </a:extLst>
          </p:cNvPr>
          <p:cNvSpPr txBox="1"/>
          <p:nvPr/>
        </p:nvSpPr>
        <p:spPr>
          <a:xfrm>
            <a:off x="4885765" y="4806302"/>
            <a:ext cx="1954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Yes!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AB26E-19DB-4B22-B17B-C4E0201771E5}"/>
              </a:ext>
            </a:extLst>
          </p:cNvPr>
          <p:cNvSpPr txBox="1"/>
          <p:nvPr/>
        </p:nvSpPr>
        <p:spPr>
          <a:xfrm>
            <a:off x="4967588" y="5531293"/>
            <a:ext cx="1586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No!</a:t>
            </a:r>
            <a:endParaRPr lang="ko-KR" altLang="en-US" dirty="0"/>
          </a:p>
        </p:txBody>
      </p:sp>
      <p:pic>
        <p:nvPicPr>
          <p:cNvPr id="6146" name="Picture 2" descr="사염화탄소, CCl4는 유기물 or 무기물">
            <a:extLst>
              <a:ext uri="{FF2B5EF4-FFF2-40B4-BE49-F238E27FC236}">
                <a16:creationId xmlns:a16="http://schemas.microsoft.com/office/drawing/2014/main" id="{8BE5C743-2294-454B-BE37-99B7980D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85" y="1713902"/>
            <a:ext cx="3126599" cy="301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FCFD8EF-1E20-41E0-B8BD-A3B0A9D1A10E}"/>
                  </a:ext>
                </a:extLst>
              </p:cNvPr>
              <p:cNvSpPr/>
              <p:nvPr/>
            </p:nvSpPr>
            <p:spPr>
              <a:xfrm>
                <a:off x="857307" y="6056990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CCl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posses a permanent dipole moment. But it is </a:t>
                </a:r>
                <a:r>
                  <a:rPr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noncentrosymmetric</a:t>
                </a:r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FCFD8EF-1E20-41E0-B8BD-A3B0A9D1A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6056990"/>
                <a:ext cx="10779664" cy="374526"/>
              </a:xfrm>
              <a:prstGeom prst="rect">
                <a:avLst/>
              </a:prstGeom>
              <a:blipFill>
                <a:blip r:embed="rId8"/>
                <a:stretch>
                  <a:fillRect l="-39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232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Third Order Nonlinear Response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E7955-A24E-4573-B812-03D772F6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83" y="942185"/>
            <a:ext cx="4873029" cy="5765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D64613-9DC5-49EC-9EDF-29F9EFB6E9F2}"/>
              </a:ext>
            </a:extLst>
          </p:cNvPr>
          <p:cNvSpPr txBox="1"/>
          <p:nvPr/>
        </p:nvSpPr>
        <p:spPr>
          <a:xfrm>
            <a:off x="8892988" y="6229582"/>
            <a:ext cx="950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Time-Domain Description of Optical Linearities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Describing optical nonlinearities directly in the time domain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414A03-849F-402F-8D18-483FF1B3D14E}"/>
              </a:ext>
            </a:extLst>
          </p:cNvPr>
          <p:cNvSpPr/>
          <p:nvPr/>
        </p:nvSpPr>
        <p:spPr>
          <a:xfrm>
            <a:off x="857307" y="151442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Sometimes more convenient than frequency domain (Short pulse applied field)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AE2419-6E76-4C48-B9BC-1435828F9E6A}"/>
              </a:ext>
            </a:extLst>
          </p:cNvPr>
          <p:cNvSpPr/>
          <p:nvPr/>
        </p:nvSpPr>
        <p:spPr>
          <a:xfrm>
            <a:off x="410213" y="247510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A purely linear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0A50CF-6448-4D20-851A-26585913BB02}"/>
                  </a:ext>
                </a:extLst>
              </p:cNvPr>
              <p:cNvSpPr/>
              <p:nvPr/>
            </p:nvSpPr>
            <p:spPr>
              <a:xfrm>
                <a:off x="857307" y="3681606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linear response function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0A50CF-6448-4D20-851A-26585913B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3681606"/>
                <a:ext cx="10779664" cy="387927"/>
              </a:xfrm>
              <a:prstGeom prst="rect">
                <a:avLst/>
              </a:prstGeom>
              <a:blipFill>
                <a:blip r:embed="rId5"/>
                <a:stretch>
                  <a:fillRect l="-396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2A65D8-149F-4C27-86EB-B027AA139AC4}"/>
              </a:ext>
            </a:extLst>
          </p:cNvPr>
          <p:cNvSpPr/>
          <p:nvPr/>
        </p:nvSpPr>
        <p:spPr>
          <a:xfrm>
            <a:off x="857307" y="188021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Frequency domain is useful when input field is nearly monochromatic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EEBC0C-5745-4B9E-AC6D-0BD7E8A3BAF5}"/>
                  </a:ext>
                </a:extLst>
              </p:cNvPr>
              <p:cNvSpPr txBox="1"/>
              <p:nvPr/>
            </p:nvSpPr>
            <p:spPr>
              <a:xfrm>
                <a:off x="1" y="2929844"/>
                <a:ext cx="12191999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EEBC0C-5745-4B9E-AC6D-0BD7E8A3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29844"/>
                <a:ext cx="12191999" cy="691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DA2B02F-D6DF-4D1F-AE8B-499106118DC7}"/>
                  </a:ext>
                </a:extLst>
              </p:cNvPr>
              <p:cNvSpPr/>
              <p:nvPr/>
            </p:nvSpPr>
            <p:spPr>
              <a:xfrm>
                <a:off x="1174376" y="4097835"/>
                <a:ext cx="11017624" cy="4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Contribution to the polarization produced at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by an E-field applied at earlier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DA2B02F-D6DF-4D1F-AE8B-499106118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76" y="4097835"/>
                <a:ext cx="11017624" cy="404598"/>
              </a:xfrm>
              <a:prstGeom prst="rect">
                <a:avLst/>
              </a:prstGeom>
              <a:blipFill>
                <a:blip r:embed="rId7"/>
                <a:stretch>
                  <a:fillRect l="-387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3992655-E3BF-46AD-964B-5025CB083B84}"/>
                  </a:ext>
                </a:extLst>
              </p:cNvPr>
              <p:cNvSpPr/>
              <p:nvPr/>
            </p:nvSpPr>
            <p:spPr>
              <a:xfrm>
                <a:off x="857307" y="4589287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Low limit of integration is 0 by </a:t>
                </a:r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causality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depends only on past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3992655-E3BF-46AD-964B-5025CB08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4589287"/>
                <a:ext cx="10779664" cy="387927"/>
              </a:xfrm>
              <a:prstGeom prst="rect">
                <a:avLst/>
              </a:prstGeom>
              <a:blipFill>
                <a:blip r:embed="rId8"/>
                <a:stretch>
                  <a:fillRect l="-396" t="-31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276DF-2F6F-446E-AF25-51541F4BA554}"/>
              </a:ext>
            </a:extLst>
          </p:cNvPr>
          <p:cNvSpPr/>
          <p:nvPr/>
        </p:nvSpPr>
        <p:spPr>
          <a:xfrm>
            <a:off x="857307" y="502218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Transformed to the frequency domain (FT)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B3C8D4-1D79-48F0-90C4-B24E8A841AA3}"/>
                  </a:ext>
                </a:extLst>
              </p:cNvPr>
              <p:cNvSpPr txBox="1"/>
              <p:nvPr/>
            </p:nvSpPr>
            <p:spPr>
              <a:xfrm>
                <a:off x="0" y="5436492"/>
                <a:ext cx="12191999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B3C8D4-1D79-48F0-90C4-B24E8A84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92"/>
                <a:ext cx="12191999" cy="689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8C8302-919D-46C4-BBE8-38508C6409EE}"/>
                  </a:ext>
                </a:extLst>
              </p:cNvPr>
              <p:cNvSpPr txBox="1"/>
              <p:nvPr/>
            </p:nvSpPr>
            <p:spPr>
              <a:xfrm>
                <a:off x="1" y="6090252"/>
                <a:ext cx="12191999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8C8302-919D-46C4-BBE8-38508C640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090252"/>
                <a:ext cx="12191999" cy="6899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15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Second Harmonic Generation (cont.)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49E514B-7C58-4B0B-8A55-F2713D2945CD}"/>
                  </a:ext>
                </a:extLst>
              </p:cNvPr>
              <p:cNvSpPr/>
              <p:nvPr/>
            </p:nvSpPr>
            <p:spPr>
              <a:xfrm>
                <a:off x="757912" y="1560766"/>
                <a:ext cx="107796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Nearly all of the power in the incident beam at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converted into radiation at the second-harmonic frequency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49E514B-7C58-4B0B-8A55-F2713D294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12" y="1560766"/>
                <a:ext cx="10779664" cy="646331"/>
              </a:xfrm>
              <a:prstGeom prst="rect">
                <a:avLst/>
              </a:prstGeom>
              <a:blipFill>
                <a:blip r:embed="rId3"/>
                <a:stretch>
                  <a:fillRect l="-339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Second-harmonic generation under experimental condition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79C397-9432-4549-91E5-DF7F275BAC08}"/>
              </a:ext>
            </a:extLst>
          </p:cNvPr>
          <p:cNvSpPr/>
          <p:nvPr/>
        </p:nvSpPr>
        <p:spPr>
          <a:xfrm>
            <a:off x="757911" y="2201689"/>
            <a:ext cx="1077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One common use of SHG is to convert the output of a fixed-frequency laser to a different spectral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9EDB501-7702-43F9-9CF6-E59D51B208B2}"/>
                  </a:ext>
                </a:extLst>
              </p:cNvPr>
              <p:cNvSpPr/>
              <p:nvPr/>
            </p:nvSpPr>
            <p:spPr>
              <a:xfrm>
                <a:off x="1310251" y="2865281"/>
                <a:ext cx="10523161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Nd:YAG laser (infrared @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=1.06 </m:t>
                    </m:r>
                    <m:r>
                      <m:rPr>
                        <m:sty m:val="p"/>
                      </m:rPr>
                      <a:rPr lang="ko-KR" alt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→ to convert (middile of visible spectrum @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53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9EDB501-7702-43F9-9CF6-E59D51B20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251" y="2865281"/>
                <a:ext cx="10523161" cy="374526"/>
              </a:xfrm>
              <a:prstGeom prst="rect">
                <a:avLst/>
              </a:prstGeom>
              <a:blipFill>
                <a:blip r:embed="rId4"/>
                <a:stretch>
                  <a:fillRect l="-40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CF06EB94-2FE4-431F-B118-1AB93BD2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0"/>
          <a:stretch/>
        </p:blipFill>
        <p:spPr>
          <a:xfrm>
            <a:off x="849484" y="4089717"/>
            <a:ext cx="2870869" cy="261846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78BC1E-FF43-403D-B6D2-195691C526E7}"/>
              </a:ext>
            </a:extLst>
          </p:cNvPr>
          <p:cNvSpPr/>
          <p:nvPr/>
        </p:nvSpPr>
        <p:spPr>
          <a:xfrm>
            <a:off x="410212" y="3642001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Interaction in terms of the exchange of photons between the various frequencies of the field.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2A81A1-D80A-4DD3-A66A-17546D66F49C}"/>
              </a:ext>
            </a:extLst>
          </p:cNvPr>
          <p:cNvSpPr/>
          <p:nvPr/>
        </p:nvSpPr>
        <p:spPr>
          <a:xfrm>
            <a:off x="3976241" y="4182319"/>
            <a:ext cx="7857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single quantum-mechanical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E0C2DD9-EADC-42EB-AE65-2FC51AF36DC1}"/>
                  </a:ext>
                </a:extLst>
              </p:cNvPr>
              <p:cNvSpPr/>
              <p:nvPr/>
            </p:nvSpPr>
            <p:spPr>
              <a:xfrm>
                <a:off x="4564440" y="4551651"/>
                <a:ext cx="73496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u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Two photon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: destroyed, a photon (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 : simultaneously created</a:t>
                </a: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E0C2DD9-EADC-42EB-AE65-2FC51AF36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440" y="4551651"/>
                <a:ext cx="7349656" cy="369332"/>
              </a:xfrm>
              <a:prstGeom prst="rect">
                <a:avLst/>
              </a:prstGeom>
              <a:blipFill>
                <a:blip r:embed="rId6"/>
                <a:stretch>
                  <a:fillRect l="-581" t="-10000" r="-6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98EBE5-2FBE-4942-A6C7-3FA96F2F34A7}"/>
              </a:ext>
            </a:extLst>
          </p:cNvPr>
          <p:cNvSpPr/>
          <p:nvPr/>
        </p:nvSpPr>
        <p:spPr>
          <a:xfrm>
            <a:off x="3976241" y="5093028"/>
            <a:ext cx="7857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Solid line : the atomic ground state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C965E7-C1C9-47F1-8696-509809EA1CA8}"/>
              </a:ext>
            </a:extLst>
          </p:cNvPr>
          <p:cNvSpPr/>
          <p:nvPr/>
        </p:nvSpPr>
        <p:spPr>
          <a:xfrm>
            <a:off x="3976241" y="5462360"/>
            <a:ext cx="7857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Dashed line : virtual level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86E0FB-CCC3-4C21-8718-D5E13BADC5DC}"/>
              </a:ext>
            </a:extLst>
          </p:cNvPr>
          <p:cNvSpPr/>
          <p:nvPr/>
        </p:nvSpPr>
        <p:spPr>
          <a:xfrm>
            <a:off x="4564441" y="5819071"/>
            <a:ext cx="6436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 energy eigenlevels of the free atom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674AEA3-8708-4C05-ABD2-225268631FF2}"/>
              </a:ext>
            </a:extLst>
          </p:cNvPr>
          <p:cNvSpPr/>
          <p:nvPr/>
        </p:nvSpPr>
        <p:spPr>
          <a:xfrm>
            <a:off x="3976240" y="6201024"/>
            <a:ext cx="7857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Combined energy of the atom and of one or more photons of radiation</a:t>
            </a:r>
          </a:p>
        </p:txBody>
      </p:sp>
    </p:spTree>
    <p:extLst>
      <p:ext uri="{BB962C8B-B14F-4D97-AF65-F5344CB8AC3E}">
        <p14:creationId xmlns:p14="http://schemas.microsoft.com/office/powerpoint/2010/main" val="3946597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Time-Domain Description of Optical Linearities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FT of the polarization &amp; linear susceptibility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0A50CF-6448-4D20-851A-26585913BB02}"/>
              </a:ext>
            </a:extLst>
          </p:cNvPr>
          <p:cNvSpPr/>
          <p:nvPr/>
        </p:nvSpPr>
        <p:spPr>
          <a:xfrm>
            <a:off x="857307" y="323136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Polarization of linear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EEBC0C-5745-4B9E-AC6D-0BD7E8A3BAF5}"/>
                  </a:ext>
                </a:extLst>
              </p:cNvPr>
              <p:cNvSpPr txBox="1"/>
              <p:nvPr/>
            </p:nvSpPr>
            <p:spPr>
              <a:xfrm>
                <a:off x="1" y="1567209"/>
                <a:ext cx="12191999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nary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𝜔𝜏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EEBC0C-5745-4B9E-AC6D-0BD7E8A3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67209"/>
                <a:ext cx="12191999" cy="15850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117367-8BA3-4807-AC7D-4598CFCAAC9A}"/>
                  </a:ext>
                </a:extLst>
              </p:cNvPr>
              <p:cNvSpPr txBox="1"/>
              <p:nvPr/>
            </p:nvSpPr>
            <p:spPr>
              <a:xfrm>
                <a:off x="0" y="3690512"/>
                <a:ext cx="12192000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;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117367-8BA3-4807-AC7D-4598CFCAA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0512"/>
                <a:ext cx="12192000" cy="6899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227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Time-Domain Description of Optical Nonlinearities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FT of Second-order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0A50CF-6448-4D20-851A-26585913BB02}"/>
                  </a:ext>
                </a:extLst>
              </p:cNvPr>
              <p:cNvSpPr/>
              <p:nvPr/>
            </p:nvSpPr>
            <p:spPr>
              <a:xfrm>
                <a:off x="857307" y="2424536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if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negative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30A50CF-6448-4D20-851A-26585913B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" y="2424536"/>
                <a:ext cx="10779664" cy="387927"/>
              </a:xfrm>
              <a:prstGeom prst="rect">
                <a:avLst/>
              </a:prstGeom>
              <a:blipFill>
                <a:blip r:embed="rId3"/>
                <a:stretch>
                  <a:fillRect l="-396" t="-31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117367-8BA3-4807-AC7D-4598CFCAAC9A}"/>
                  </a:ext>
                </a:extLst>
              </p:cNvPr>
              <p:cNvSpPr txBox="1"/>
              <p:nvPr/>
            </p:nvSpPr>
            <p:spPr>
              <a:xfrm>
                <a:off x="0" y="2911381"/>
                <a:ext cx="12192000" cy="226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117367-8BA3-4807-AC7D-4598CFCAA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1381"/>
                <a:ext cx="12192000" cy="2268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56746-6B7D-4E66-B796-590D93582772}"/>
                  </a:ext>
                </a:extLst>
              </p:cNvPr>
              <p:cNvSpPr txBox="1"/>
              <p:nvPr/>
            </p:nvSpPr>
            <p:spPr>
              <a:xfrm>
                <a:off x="1" y="1558243"/>
                <a:ext cx="12191999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𝑅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56746-6B7D-4E66-B796-590D9358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58243"/>
                <a:ext cx="12191999" cy="691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CFE32-B4D6-4FD7-85AE-68367B13D579}"/>
                  </a:ext>
                </a:extLst>
              </p:cNvPr>
              <p:cNvSpPr txBox="1"/>
              <p:nvPr/>
            </p:nvSpPr>
            <p:spPr>
              <a:xfrm>
                <a:off x="3935506" y="244313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CFE32-B4D6-4FD7-85AE-68367B13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506" y="244313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D3890-D91F-4F7E-88A8-D43DC2CDF29F}"/>
              </a:ext>
            </a:extLst>
          </p:cNvPr>
          <p:cNvSpPr/>
          <p:nvPr/>
        </p:nvSpPr>
        <p:spPr>
          <a:xfrm>
            <a:off x="410213" y="5312659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Third-order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C2BBDC-9986-4041-B014-42F5FC476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051" y="5820150"/>
            <a:ext cx="5035761" cy="9010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D8680B-B79F-436C-937F-2A746DAB8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271" y="5820150"/>
            <a:ext cx="4624846" cy="9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2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Relation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(KK) relations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9ABDEA-98C2-4194-9887-7F7AD9C6E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1"/>
          <a:stretch/>
        </p:blipFill>
        <p:spPr bwMode="auto">
          <a:xfrm>
            <a:off x="3390798" y="3499069"/>
            <a:ext cx="5462028" cy="27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0BE14F-DE51-4DBF-A2B0-DDEF82CCDA52}"/>
              </a:ext>
            </a:extLst>
          </p:cNvPr>
          <p:cNvSpPr/>
          <p:nvPr/>
        </p:nvSpPr>
        <p:spPr>
          <a:xfrm>
            <a:off x="857307" y="1514421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These condition relate real and imaginary parts of frequency-dependent quantities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015C2-E0A7-4A54-9334-851823EC298E}"/>
              </a:ext>
            </a:extLst>
          </p:cNvPr>
          <p:cNvSpPr/>
          <p:nvPr/>
        </p:nvSpPr>
        <p:spPr>
          <a:xfrm>
            <a:off x="857307" y="1903294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knowledge of the frequency dependence of the imaginary part → the real part of the susceptibility at some frequency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A2D3EE-188A-4348-B3A5-DF82E00B8363}"/>
              </a:ext>
            </a:extLst>
          </p:cNvPr>
          <p:cNvSpPr/>
          <p:nvPr/>
        </p:nvSpPr>
        <p:spPr>
          <a:xfrm>
            <a:off x="857307" y="2569166"/>
            <a:ext cx="10779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Measuring an absorption spectrum : easier than to measure the frequency dependence of the refractive index</a:t>
            </a:r>
          </a:p>
        </p:txBody>
      </p:sp>
    </p:spTree>
    <p:extLst>
      <p:ext uri="{BB962C8B-B14F-4D97-AF65-F5344CB8AC3E}">
        <p14:creationId xmlns:p14="http://schemas.microsoft.com/office/powerpoint/2010/main" val="93870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Relation in Linear Optics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 (KK) relations in linear optics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A2D3EE-188A-4348-B3A5-DF82E00B8363}"/>
                  </a:ext>
                </a:extLst>
              </p:cNvPr>
              <p:cNvSpPr/>
              <p:nvPr/>
            </p:nvSpPr>
            <p:spPr>
              <a:xfrm>
                <a:off x="848345" y="2199338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polarization and applied field is real quantities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A2D3EE-188A-4348-B3A5-DF82E00B8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45" y="2199338"/>
                <a:ext cx="10779664" cy="387927"/>
              </a:xfrm>
              <a:prstGeom prst="rect">
                <a:avLst/>
              </a:prstGeom>
              <a:blipFill>
                <a:blip r:embed="rId6"/>
                <a:stretch>
                  <a:fillRect l="-339" t="-31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FEE9C-51BE-42EF-B89A-2667715E0876}"/>
                  </a:ext>
                </a:extLst>
              </p:cNvPr>
              <p:cNvSpPr txBox="1"/>
              <p:nvPr/>
            </p:nvSpPr>
            <p:spPr>
              <a:xfrm>
                <a:off x="0" y="1460025"/>
                <a:ext cx="12192000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FEE9C-51BE-42EF-B89A-2667715E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0025"/>
                <a:ext cx="12192000" cy="691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BAB5A2-3DD8-4D56-AC83-D8D0AD4918F3}"/>
                  </a:ext>
                </a:extLst>
              </p:cNvPr>
              <p:cNvSpPr txBox="1"/>
              <p:nvPr/>
            </p:nvSpPr>
            <p:spPr>
              <a:xfrm>
                <a:off x="1" y="2634914"/>
                <a:ext cx="12191999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BAB5A2-3DD8-4D56-AC83-D8D0AD491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34914"/>
                <a:ext cx="12191999" cy="387927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C1F6FD7-9BCB-4A62-BB33-1D9658DD5C9C}"/>
                  </a:ext>
                </a:extLst>
              </p:cNvPr>
              <p:cNvSpPr/>
              <p:nvPr/>
            </p:nvSpPr>
            <p:spPr>
              <a:xfrm>
                <a:off x="410213" y="3131540"/>
                <a:ext cx="11423199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𝝌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altLang="ko-KR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analytic (single valued and possessing continuous derivatives)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C1F6FD7-9BCB-4A62-BB33-1D9658DD5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3" y="3131540"/>
                <a:ext cx="11423199" cy="374526"/>
              </a:xfrm>
              <a:prstGeom prst="rect">
                <a:avLst/>
              </a:prstGeom>
              <a:blipFill>
                <a:blip r:embed="rId8"/>
                <a:stretch>
                  <a:fillRect l="-320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FBF6775-7E5B-471C-89D3-FAED9125A7D0}"/>
                  </a:ext>
                </a:extLst>
              </p:cNvPr>
              <p:cNvSpPr/>
              <p:nvPr/>
            </p:nvSpPr>
            <p:spPr>
              <a:xfrm>
                <a:off x="731980" y="3678515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upper half of the complex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plane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FBF6775-7E5B-471C-89D3-FAED9125A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0" y="3678515"/>
                <a:ext cx="10779664" cy="374526"/>
              </a:xfrm>
              <a:prstGeom prst="rect">
                <a:avLst/>
              </a:prstGeom>
              <a:blipFill>
                <a:blip r:embed="rId9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F78B8-5109-447C-BF54-44072E854CBF}"/>
                  </a:ext>
                </a:extLst>
              </p:cNvPr>
              <p:cNvSpPr txBox="1"/>
              <p:nvPr/>
            </p:nvSpPr>
            <p:spPr>
              <a:xfrm>
                <a:off x="0" y="4146288"/>
                <a:ext cx="12191998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Im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ko-KR" alt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F78B8-5109-447C-BF54-44072E854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6288"/>
                <a:ext cx="12191998" cy="691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78552-54DD-4269-8A47-6541DEF76237}"/>
                  </a:ext>
                </a:extLst>
              </p:cNvPr>
              <p:cNvSpPr txBox="1"/>
              <p:nvPr/>
            </p:nvSpPr>
            <p:spPr>
              <a:xfrm>
                <a:off x="7225552" y="3585268"/>
                <a:ext cx="3173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Re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Im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78552-54DD-4269-8A47-6541DEF76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52" y="3585268"/>
                <a:ext cx="31735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2D71712-EFBC-43CF-86D5-FC86703193D7}"/>
                  </a:ext>
                </a:extLst>
              </p:cNvPr>
              <p:cNvSpPr/>
              <p:nvPr/>
            </p:nvSpPr>
            <p:spPr>
              <a:xfrm>
                <a:off x="731980" y="5017440"/>
                <a:ext cx="10779664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for convergence </a:t>
                </a: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2D71712-EFBC-43CF-86D5-FC8670319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0" y="5017440"/>
                <a:ext cx="10779664" cy="374526"/>
              </a:xfrm>
              <a:prstGeom prst="rect">
                <a:avLst/>
              </a:prstGeom>
              <a:blipFill>
                <a:blip r:embed="rId12"/>
                <a:stretch>
                  <a:fillRect l="-339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7C5116B-66B2-442B-BEAB-02F71C8584EF}"/>
                  </a:ext>
                </a:extLst>
              </p:cNvPr>
              <p:cNvSpPr/>
              <p:nvPr/>
            </p:nvSpPr>
            <p:spPr>
              <a:xfrm>
                <a:off x="731980" y="5464422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Im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be square integrable;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is physically measurable quantity 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7C5116B-66B2-442B-BEAB-02F71C858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0" y="5464422"/>
                <a:ext cx="10779664" cy="387927"/>
              </a:xfrm>
              <a:prstGeom prst="rect">
                <a:avLst/>
              </a:prstGeom>
              <a:blipFill>
                <a:blip r:embed="rId13"/>
                <a:stretch>
                  <a:fillRect l="-339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95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3E8089-4D7A-461F-9299-6866958D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0"/>
          <a:stretch/>
        </p:blipFill>
        <p:spPr>
          <a:xfrm>
            <a:off x="9523958" y="3489801"/>
            <a:ext cx="2603550" cy="330581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Relation in Linear Optics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Cauchy principal value of the integral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BF6775-7E5B-471C-89D3-FAED9125A7D0}"/>
              </a:ext>
            </a:extLst>
          </p:cNvPr>
          <p:cNvSpPr/>
          <p:nvPr/>
        </p:nvSpPr>
        <p:spPr>
          <a:xfrm>
            <a:off x="731980" y="1484832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Considering the integral with simple pole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D71712-EFBC-43CF-86D5-FC86703193D7}"/>
              </a:ext>
            </a:extLst>
          </p:cNvPr>
          <p:cNvSpPr/>
          <p:nvPr/>
        </p:nvSpPr>
        <p:spPr>
          <a:xfrm>
            <a:off x="731980" y="4110640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Desired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DCAC46-16A4-4006-B2D2-7F6E297A99AC}"/>
                  </a:ext>
                </a:extLst>
              </p:cNvPr>
              <p:cNvSpPr txBox="1"/>
              <p:nvPr/>
            </p:nvSpPr>
            <p:spPr>
              <a:xfrm>
                <a:off x="0" y="1879628"/>
                <a:ext cx="12191998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nt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DCAC46-16A4-4006-B2D2-7F6E297A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9628"/>
                <a:ext cx="12191998" cy="729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CC6C10-15EB-478D-AABB-6CEFEB362B8F}"/>
              </a:ext>
            </a:extLst>
          </p:cNvPr>
          <p:cNvSpPr/>
          <p:nvPr/>
        </p:nvSpPr>
        <p:spPr>
          <a:xfrm>
            <a:off x="731980" y="2735415"/>
            <a:ext cx="10779664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Cauchy principal value of the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72C741-AF7C-4441-AB7A-027914863B0F}"/>
                  </a:ext>
                </a:extLst>
              </p:cNvPr>
              <p:cNvSpPr txBox="1"/>
              <p:nvPr/>
            </p:nvSpPr>
            <p:spPr>
              <a:xfrm>
                <a:off x="0" y="3182397"/>
                <a:ext cx="8459989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𝛿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𝛿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72C741-AF7C-4441-AB7A-02791486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82397"/>
                <a:ext cx="8459989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168DC4-4B58-434F-BE66-B66271580C62}"/>
                  </a:ext>
                </a:extLst>
              </p:cNvPr>
              <p:cNvSpPr txBox="1"/>
              <p:nvPr/>
            </p:nvSpPr>
            <p:spPr>
              <a:xfrm>
                <a:off x="2870200" y="4138885"/>
                <a:ext cx="2963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nt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In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Int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Int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168DC4-4B58-434F-BE66-B6627158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200" y="4138885"/>
                <a:ext cx="29633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4B53C97-F854-44F9-8AED-7EDED6243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80" y="4531267"/>
            <a:ext cx="4390353" cy="226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328B1-CA87-470A-8CF8-AAB6E0D50002}"/>
                  </a:ext>
                </a:extLst>
              </p:cNvPr>
              <p:cNvSpPr txBox="1"/>
              <p:nvPr/>
            </p:nvSpPr>
            <p:spPr>
              <a:xfrm>
                <a:off x="8524479" y="3168517"/>
                <a:ext cx="26634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𝐈𝐧</m:t>
                    </m:r>
                    <m:r>
                      <a:rPr lang="en-US" altLang="ko-KR" b="1" i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𝐭</m:t>
                    </m:r>
                    <m:r>
                      <a:rPr lang="en-US" altLang="ko-KR" b="1" i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ko-KR" altLang="en-US" b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b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closed path</a:t>
                </a:r>
                <a:endParaRPr lang="ko-KR" altLang="en-US" b="1" dirty="0">
                  <a:solidFill>
                    <a:srgbClr val="F48E3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328B1-CA87-470A-8CF8-AAB6E0D5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479" y="3168517"/>
                <a:ext cx="266343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6E25F9-06F5-4E44-89F9-1567F77578E3}"/>
                  </a:ext>
                </a:extLst>
              </p:cNvPr>
              <p:cNvSpPr txBox="1"/>
              <p:nvPr/>
            </p:nvSpPr>
            <p:spPr>
              <a:xfrm>
                <a:off x="7174019" y="4641307"/>
                <a:ext cx="26634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𝐈𝐧</m:t>
                    </m:r>
                    <m:r>
                      <a:rPr lang="en-US" altLang="ko-KR" b="1" i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𝐭</m:t>
                    </m:r>
                    <m:r>
                      <a:rPr lang="en-US" altLang="ko-KR" b="1" i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ko-KR" altLang="en-US" b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b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𝝎</m:t>
                        </m:r>
                        <m:r>
                          <a:rPr lang="en-US" altLang="ko-KR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  <m:r>
                      <a:rPr lang="en-US" altLang="ko-KR" b="1" i="1" dirty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→∞</m:t>
                    </m:r>
                  </m:oMath>
                </a14:m>
                <a:endParaRPr lang="ko-KR" altLang="en-US" b="1" dirty="0">
                  <a:solidFill>
                    <a:srgbClr val="F48E3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6E25F9-06F5-4E44-89F9-1567F775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019" y="4641307"/>
                <a:ext cx="2663433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B4C1BD-682D-4F6F-8496-FCB666E9811F}"/>
                  </a:ext>
                </a:extLst>
              </p:cNvPr>
              <p:cNvSpPr txBox="1"/>
              <p:nvPr/>
            </p:nvSpPr>
            <p:spPr>
              <a:xfrm>
                <a:off x="6722921" y="5036765"/>
                <a:ext cx="3264569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rgbClr val="F48E3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𝝌</m:t>
                        </m:r>
                      </m:e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48E3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48E3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1" i="1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rgbClr val="F48E3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ko-KR" altLang="en-US" b="1" i="1">
                                <a:solidFill>
                                  <a:srgbClr val="F48E3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ko-KR" b="1" i="1">
                                <a:solidFill>
                                  <a:srgbClr val="F48E3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1" i="1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𝝎</m:t>
                        </m:r>
                        <m:r>
                          <a:rPr lang="en-US" altLang="ko-KR" b="1" i="1" dirty="0" smtClean="0">
                            <a:solidFill>
                              <a:srgbClr val="F48E3A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  <m:r>
                      <a:rPr lang="en-US" altLang="ko-KR" b="1" i="1" dirty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ko-KR" b="1" i="1" dirty="0" smtClean="0">
                        <a:solidFill>
                          <a:srgbClr val="F48E3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ko-KR" altLang="en-US" b="1" dirty="0">
                  <a:solidFill>
                    <a:srgbClr val="F48E3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B4C1BD-682D-4F6F-8496-FCB666E98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921" y="5036765"/>
                <a:ext cx="3264569" cy="387927"/>
              </a:xfrm>
              <a:prstGeom prst="rect">
                <a:avLst/>
              </a:prstGeom>
              <a:blipFill>
                <a:blip r:embed="rId10"/>
                <a:stretch>
                  <a:fillRect l="-1682" t="-15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D54E0C-B7AE-42DC-A9ED-165CFCA3FD66}"/>
                  </a:ext>
                </a:extLst>
              </p:cNvPr>
              <p:cNvSpPr txBox="1"/>
              <p:nvPr/>
            </p:nvSpPr>
            <p:spPr>
              <a:xfrm>
                <a:off x="4961468" y="6051522"/>
                <a:ext cx="5477932" cy="7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𝐼𝑛𝑡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num>
                        <m:den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D54E0C-B7AE-42DC-A9ED-165CFCA3F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68" y="6051522"/>
                <a:ext cx="5477932" cy="7298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6192D8D-63AD-4611-A912-878B7C79AB32}"/>
              </a:ext>
            </a:extLst>
          </p:cNvPr>
          <p:cNvSpPr txBox="1"/>
          <p:nvPr/>
        </p:nvSpPr>
        <p:spPr>
          <a:xfrm>
            <a:off x="6983518" y="5450818"/>
            <a:ext cx="3264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48E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Finite response time</a:t>
            </a:r>
            <a:endParaRPr lang="ko-KR" altLang="en-US" b="1" dirty="0">
              <a:solidFill>
                <a:srgbClr val="F48E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03AC7F5-C47A-4252-901B-C5B0BF00C2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5803" y="1492803"/>
            <a:ext cx="2572109" cy="6287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D481EB1-8B49-4231-B036-F3A114F10098}"/>
              </a:ext>
            </a:extLst>
          </p:cNvPr>
          <p:cNvSpPr txBox="1"/>
          <p:nvPr/>
        </p:nvSpPr>
        <p:spPr>
          <a:xfrm>
            <a:off x="8969366" y="1144773"/>
            <a:ext cx="249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Residue theory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82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EC35-55C8-0F22-C800-DC555EED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F532127-9454-B32F-C74B-C3BCE41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Kramers-Kronig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Relation in Linear Optics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09FA-0E9F-41F9-B497-05AA8B0B3CA3}"/>
              </a:ext>
            </a:extLst>
          </p:cNvPr>
          <p:cNvSpPr/>
          <p:nvPr/>
        </p:nvSpPr>
        <p:spPr>
          <a:xfrm>
            <a:off x="410213" y="1037850"/>
            <a:ext cx="11423199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Cauchy principal value of the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FBF6775-7E5B-471C-89D3-FAED9125A7D0}"/>
                  </a:ext>
                </a:extLst>
              </p:cNvPr>
              <p:cNvSpPr/>
              <p:nvPr/>
            </p:nvSpPr>
            <p:spPr>
              <a:xfrm>
                <a:off x="731980" y="1484832"/>
                <a:ext cx="10779664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Re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Im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</m:d>
                  </m:oMath>
                </a14:m>
                <a:endParaRPr lang="en-US" altLang="ko-K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FBF6775-7E5B-471C-89D3-FAED9125A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0" y="1484832"/>
                <a:ext cx="10779664" cy="387927"/>
              </a:xfrm>
              <a:prstGeom prst="rect">
                <a:avLst/>
              </a:prstGeom>
              <a:blipFill>
                <a:blip r:embed="rId3"/>
                <a:stretch>
                  <a:fillRect l="-339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DCAC46-16A4-4006-B2D2-7F6E297A99AC}"/>
                  </a:ext>
                </a:extLst>
              </p:cNvPr>
              <p:cNvSpPr txBox="1"/>
              <p:nvPr/>
            </p:nvSpPr>
            <p:spPr>
              <a:xfrm>
                <a:off x="0" y="1905912"/>
                <a:ext cx="12191998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Im</m:t>
                                  </m:r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DCAC46-16A4-4006-B2D2-7F6E297A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912"/>
                <a:ext cx="12191998" cy="731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DD56DD-0740-4A74-A1A4-8F436574F9EA}"/>
                  </a:ext>
                </a:extLst>
              </p:cNvPr>
              <p:cNvSpPr txBox="1"/>
              <p:nvPr/>
            </p:nvSpPr>
            <p:spPr>
              <a:xfrm>
                <a:off x="0" y="2765125"/>
                <a:ext cx="12191998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Re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Im</m:t>
                                  </m:r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Im</m:t>
                      </m:r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Re</m:t>
                                  </m:r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DD56DD-0740-4A74-A1A4-8F436574F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5125"/>
                <a:ext cx="12191998" cy="731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E57E6E-ED77-493A-8B97-FA2AD3D3955A}"/>
              </a:ext>
            </a:extLst>
          </p:cNvPr>
          <p:cNvSpPr/>
          <p:nvPr/>
        </p:nvSpPr>
        <p:spPr>
          <a:xfrm>
            <a:off x="731980" y="3624338"/>
            <a:ext cx="11101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is usually easier to measure absorption spectra than the frequency dependence of the refractive index</a:t>
            </a:r>
          </a:p>
        </p:txBody>
      </p:sp>
    </p:spTree>
    <p:extLst>
      <p:ext uri="{BB962C8B-B14F-4D97-AF65-F5344CB8AC3E}">
        <p14:creationId xmlns:p14="http://schemas.microsoft.com/office/powerpoint/2010/main" val="153971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FC77-B0AA-EEE2-7173-852576A9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1EF250-F1DC-2C54-274E-D5EE3A7C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823"/>
            <a:ext cx="12192000" cy="64724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Sum and Difference-Frequency Generation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9E514B-7C58-4B0B-8A55-F2713D2945CD}"/>
              </a:ext>
            </a:extLst>
          </p:cNvPr>
          <p:cNvSpPr/>
          <p:nvPr/>
        </p:nvSpPr>
        <p:spPr>
          <a:xfrm>
            <a:off x="757912" y="1560766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distinct frequency components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57C8C-2135-45EF-8C91-3C1D1C5FE6AA}"/>
              </a:ext>
            </a:extLst>
          </p:cNvPr>
          <p:cNvSpPr/>
          <p:nvPr/>
        </p:nvSpPr>
        <p:spPr>
          <a:xfrm>
            <a:off x="410213" y="1082978"/>
            <a:ext cx="1142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Optical field incident upon a second-order nonlinear optical 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65CA80-4BFB-4484-BA15-5B892B2B567F}"/>
                  </a:ext>
                </a:extLst>
              </p:cNvPr>
              <p:cNvSpPr txBox="1"/>
              <p:nvPr/>
            </p:nvSpPr>
            <p:spPr>
              <a:xfrm>
                <a:off x="-3" y="2171708"/>
                <a:ext cx="12191999" cy="286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65CA80-4BFB-4484-BA15-5B892B2B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2171708"/>
                <a:ext cx="12191999" cy="286104"/>
              </a:xfrm>
              <a:prstGeom prst="rect">
                <a:avLst/>
              </a:prstGeom>
              <a:blipFill>
                <a:blip r:embed="rId3"/>
                <a:stretch>
                  <a:fillRect t="-17021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E039F-6A46-4640-A59C-1DE24D3E2747}"/>
              </a:ext>
            </a:extLst>
          </p:cNvPr>
          <p:cNvSpPr/>
          <p:nvPr/>
        </p:nvSpPr>
        <p:spPr>
          <a:xfrm>
            <a:off x="757912" y="2670727"/>
            <a:ext cx="10779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/>
              <p:nvPr/>
            </p:nvSpPr>
            <p:spPr>
              <a:xfrm>
                <a:off x="-5" y="3224725"/>
                <a:ext cx="12192001" cy="1396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A5D70A-2F3F-4904-9A34-7064FD4E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" y="3224725"/>
                <a:ext cx="12192001" cy="1396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9C190A6-090B-4B40-8636-68325E78DC18}"/>
                  </a:ext>
                </a:extLst>
              </p:cNvPr>
              <p:cNvSpPr/>
              <p:nvPr/>
            </p:nvSpPr>
            <p:spPr>
              <a:xfrm>
                <a:off x="757912" y="4826679"/>
                <a:ext cx="10779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The summation extends over positive and negative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9C190A6-090B-4B40-8636-68325E78D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12" y="4826679"/>
                <a:ext cx="10779664" cy="369332"/>
              </a:xfrm>
              <a:prstGeom prst="rect">
                <a:avLst/>
              </a:prstGeom>
              <a:blipFill>
                <a:blip r:embed="rId5"/>
                <a:stretch>
                  <a:fillRect l="-33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FF5993-D784-4CBA-933C-F89B575C1EFD}"/>
                  </a:ext>
                </a:extLst>
              </p:cNvPr>
              <p:cNvSpPr txBox="1"/>
              <p:nvPr/>
            </p:nvSpPr>
            <p:spPr>
              <a:xfrm>
                <a:off x="-1" y="5196011"/>
                <a:ext cx="12192001" cy="1015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FF5993-D784-4CBA-933C-F89B575C1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196011"/>
                <a:ext cx="12192001" cy="1015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84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69052</TotalTime>
  <Words>6292</Words>
  <Application>Microsoft Office PowerPoint</Application>
  <PresentationFormat>와이드스크린</PresentationFormat>
  <Paragraphs>842</Paragraphs>
  <Slides>85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0" baseType="lpstr">
      <vt:lpstr>맑은 고딕</vt:lpstr>
      <vt:lpstr>Arial</vt:lpstr>
      <vt:lpstr>Cambria Math</vt:lpstr>
      <vt:lpstr>Wingdings</vt:lpstr>
      <vt:lpstr>Office 테마</vt:lpstr>
      <vt:lpstr>Nonlinear Optics Study CH-1 Boyd, R. W. Nonlinear optics (4th ed.)</vt:lpstr>
      <vt:lpstr>1.1 Introduction to Nonlinear Optics</vt:lpstr>
      <vt:lpstr>Introduction</vt:lpstr>
      <vt:lpstr>Optical Response for Nonlinear Optics</vt:lpstr>
      <vt:lpstr>Optical Response for Nonlinear Optics</vt:lpstr>
      <vt:lpstr>1.2 Descriptions of Nonlinear Optical Processes</vt:lpstr>
      <vt:lpstr>Second Harmonic Generation</vt:lpstr>
      <vt:lpstr>Second Harmonic Generation (cont.)</vt:lpstr>
      <vt:lpstr>Sum and Difference-Frequency Generation</vt:lpstr>
      <vt:lpstr>Sum and Difference-Frequency Generation (cont.)</vt:lpstr>
      <vt:lpstr>Phase-matching</vt:lpstr>
      <vt:lpstr>Sum-Frequency Generation</vt:lpstr>
      <vt:lpstr>Difference-Frequency Generation</vt:lpstr>
      <vt:lpstr>Optical parametric amplification</vt:lpstr>
      <vt:lpstr>Optical parametric amplification</vt:lpstr>
      <vt:lpstr>Spontaneous Parametric Down Conversion</vt:lpstr>
      <vt:lpstr>Optical Parametric Oscillation</vt:lpstr>
      <vt:lpstr>Third-Order Nonlinear Optical Processes</vt:lpstr>
      <vt:lpstr>Intensity-Dependent Refractive Index</vt:lpstr>
      <vt:lpstr>Self Focusing</vt:lpstr>
      <vt:lpstr>Third-Order Interactions (General Case)</vt:lpstr>
      <vt:lpstr>Third-Order Interactions (General Case)</vt:lpstr>
      <vt:lpstr>Parametric versus Nonparametric Processes</vt:lpstr>
      <vt:lpstr>Parametric versus Nonparametric Processes</vt:lpstr>
      <vt:lpstr>Saturable Absorption</vt:lpstr>
      <vt:lpstr>Saturable Absorption</vt:lpstr>
      <vt:lpstr>Two Photon Absorption</vt:lpstr>
      <vt:lpstr>Stimulated Raman Scattering</vt:lpstr>
      <vt:lpstr>1.3 Formal Definition of  the Nonlinear Susceptibility </vt:lpstr>
      <vt:lpstr>E-field of the Frequency Components</vt:lpstr>
      <vt:lpstr>E-field of the Frequency Components (cont.)</vt:lpstr>
      <vt:lpstr>Second-order Nonlinear Polarization</vt:lpstr>
      <vt:lpstr>Sum Frequency Generation</vt:lpstr>
      <vt:lpstr>Sum Harmonic Generation</vt:lpstr>
      <vt:lpstr>Degeneracy Factor and Third-order Susceptibility</vt:lpstr>
      <vt:lpstr>1.4 Nonlinear Susceptibility of a  Classical Anharmonic Oscillator</vt:lpstr>
      <vt:lpstr>E-field of the Frequency Components</vt:lpstr>
      <vt:lpstr>Noncentrosymmetric Media</vt:lpstr>
      <vt:lpstr>Perturbation Expansion Approach</vt:lpstr>
      <vt:lpstr>Perturbation Expansion Approach</vt:lpstr>
      <vt:lpstr>Perturbation Expansion Approach</vt:lpstr>
      <vt:lpstr>Linear Susceptibility</vt:lpstr>
      <vt:lpstr>Nonlinear Susceptibility</vt:lpstr>
      <vt:lpstr>Miller’s Rule</vt:lpstr>
      <vt:lpstr>Nonlinear Coefficient</vt:lpstr>
      <vt:lpstr>Centrosymmetric Media</vt:lpstr>
      <vt:lpstr>Equation of Motion for Isotropic Material</vt:lpstr>
      <vt:lpstr>Linear Susceptibility</vt:lpstr>
      <vt:lpstr>Third-order Response</vt:lpstr>
      <vt:lpstr>Third-order Response (cont.)</vt:lpstr>
      <vt:lpstr>Estimate Nonlinear Coefficient</vt:lpstr>
      <vt:lpstr>1.5 Properties of the Nonlinear Susceptibility</vt:lpstr>
      <vt:lpstr>Estimate Nonlinear Coefficient</vt:lpstr>
      <vt:lpstr>Reality of the Fields</vt:lpstr>
      <vt:lpstr>Intrinsic Permutation Symmetric</vt:lpstr>
      <vt:lpstr>Symmetry for Lossless Media</vt:lpstr>
      <vt:lpstr>Field Energy Density for a Linear Medium</vt:lpstr>
      <vt:lpstr>Field Energy Density for a Nonlinear Medium</vt:lpstr>
      <vt:lpstr>Field Energy Density for a Nonlinear Medium</vt:lpstr>
      <vt:lpstr>Supple : calculate the polarization</vt:lpstr>
      <vt:lpstr>Kleinman’s Symmetry</vt:lpstr>
      <vt:lpstr>Contracted Notation</vt:lpstr>
      <vt:lpstr>Contracted Notation</vt:lpstr>
      <vt:lpstr>Contracted Notation</vt:lpstr>
      <vt:lpstr>Effective Value</vt:lpstr>
      <vt:lpstr>Effective Value</vt:lpstr>
      <vt:lpstr>Spatial Symmetry of Nonlinear Medium</vt:lpstr>
      <vt:lpstr>Spatial Symmetry of Nonlinear Medium</vt:lpstr>
      <vt:lpstr>Influence of Spatial Symmetry</vt:lpstr>
      <vt:lpstr>Influence of Spatial Symmetry</vt:lpstr>
      <vt:lpstr>Influence of Spatial Symmetry (Nonlinear Response)</vt:lpstr>
      <vt:lpstr>Influence of Spatial Symmetry (Nonlinear Response)</vt:lpstr>
      <vt:lpstr>Influence of Spatial Symmetry (Nonlinear Susceptibility)</vt:lpstr>
      <vt:lpstr>Number of Independent Elements of Susceptibility</vt:lpstr>
      <vt:lpstr>Noncentrosymmetric and Cubic Crystal Classes</vt:lpstr>
      <vt:lpstr>Noncentrosymmetric and Cubic Crystal Classes</vt:lpstr>
      <vt:lpstr>Noncentrosymmetric and Polar Crystal Classes</vt:lpstr>
      <vt:lpstr>Third Order Nonlinear Response</vt:lpstr>
      <vt:lpstr>Time-Domain Description of Optical Linearities</vt:lpstr>
      <vt:lpstr>Time-Domain Description of Optical Linearities</vt:lpstr>
      <vt:lpstr>Time-Domain Description of Optical Nonlinearities</vt:lpstr>
      <vt:lpstr>Kramers-Kronig Relation</vt:lpstr>
      <vt:lpstr>Kramers-Kronig Relation in Linear Optics</vt:lpstr>
      <vt:lpstr>Kramers-Kronig Relation in Linear Optics</vt:lpstr>
      <vt:lpstr>Kramers-Kronig Relation in Linear Optics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RBM based Photonic State Tomography Quantum natural gradient gives fast-converging than Fisher Information</dc:title>
  <dc:creator>경민 권</dc:creator>
  <cp:lastModifiedBy>경민 권</cp:lastModifiedBy>
  <cp:revision>882</cp:revision>
  <cp:lastPrinted>2025-07-14T16:50:07Z</cp:lastPrinted>
  <dcterms:created xsi:type="dcterms:W3CDTF">2025-01-18T07:01:12Z</dcterms:created>
  <dcterms:modified xsi:type="dcterms:W3CDTF">2025-07-23T01:38:00Z</dcterms:modified>
</cp:coreProperties>
</file>